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349" r:id="rId3"/>
    <p:sldId id="296" r:id="rId4"/>
    <p:sldId id="297" r:id="rId5"/>
    <p:sldId id="258" r:id="rId6"/>
    <p:sldId id="289" r:id="rId7"/>
    <p:sldId id="355" r:id="rId8"/>
    <p:sldId id="376" r:id="rId9"/>
    <p:sldId id="404" r:id="rId10"/>
    <p:sldId id="314" r:id="rId11"/>
    <p:sldId id="303" r:id="rId12"/>
    <p:sldId id="343" r:id="rId13"/>
    <p:sldId id="399" r:id="rId14"/>
    <p:sldId id="400" r:id="rId15"/>
    <p:sldId id="401" r:id="rId16"/>
    <p:sldId id="375" r:id="rId17"/>
    <p:sldId id="317" r:id="rId18"/>
    <p:sldId id="283" r:id="rId19"/>
    <p:sldId id="354" r:id="rId20"/>
    <p:sldId id="305" r:id="rId21"/>
    <p:sldId id="264" r:id="rId22"/>
    <p:sldId id="265" r:id="rId23"/>
    <p:sldId id="351" r:id="rId24"/>
    <p:sldId id="402" r:id="rId25"/>
    <p:sldId id="403" r:id="rId27"/>
    <p:sldId id="267" r:id="rId28"/>
    <p:sldId id="298" r:id="rId29"/>
    <p:sldId id="377" r:id="rId30"/>
    <p:sldId id="356" r:id="rId31"/>
    <p:sldId id="357" r:id="rId32"/>
    <p:sldId id="358" r:id="rId33"/>
    <p:sldId id="324" r:id="rId34"/>
    <p:sldId id="352" r:id="rId35"/>
    <p:sldId id="341" r:id="rId36"/>
    <p:sldId id="275" r:id="rId37"/>
    <p:sldId id="274" r:id="rId38"/>
  </p:sldIdLst>
  <p:sldSz cx="12192000" cy="6858000"/>
  <p:notesSz cx="6858000" cy="9144000"/>
  <p:custDataLst>
    <p:tags r:id="rId4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FF"/>
    <a:srgbClr val="F7F52C"/>
    <a:srgbClr val="04B899"/>
    <a:srgbClr val="FFFFCC"/>
    <a:srgbClr val="009900"/>
    <a:srgbClr val="FBD53F"/>
    <a:srgbClr val="FFCC00"/>
    <a:srgbClr val="FF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94" autoAdjust="0"/>
  </p:normalViewPr>
  <p:slideViewPr>
    <p:cSldViewPr showGuides="1">
      <p:cViewPr varScale="1">
        <p:scale>
          <a:sx n="104" d="100"/>
          <a:sy n="104" d="100"/>
        </p:scale>
        <p:origin x="108" y="102"/>
      </p:cViewPr>
      <p:guideLst>
        <p:guide orient="horz" pos="2157"/>
        <p:guide pos="38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1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6168774-73F9-4D2B-A89C-0E4BAA9AFC4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9E5E8EA-0E35-497F-ACAE-FCB36D599394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5CFBF-471C-4EBC-8AC0-7BC7BAEF3C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B0E92B-99A5-4801-8C70-37582CD5CE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C82F8E-B490-4175-A1CB-DE850357D62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03D75-2353-4136-895C-71D8349EF82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3BD86-EB85-4001-8F5E-2E5BAEBC462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CA3BB-6896-4EB3-9923-2C65725CA9F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F5CE78-953A-4987-955A-3CBABC43F68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B8B145-2CE3-47D0-B70C-12E4C5E59C5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CADAA5-3E15-4B05-8417-51AF54AB13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A97F86-D12D-4338-9C9D-51722916C30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870110-F012-4CF9-9CFF-ACC3C3CEDAB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432D1CA9-87CB-4E10-BACA-813EDC6DF22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4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8" Type="http://schemas.openxmlformats.org/officeDocument/2006/relationships/image" Target="../media/image41.jpeg"/><Relationship Id="rId7" Type="http://schemas.openxmlformats.org/officeDocument/2006/relationships/image" Target="../media/image40.jpeg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3" Type="http://schemas.openxmlformats.org/officeDocument/2006/relationships/slideLayout" Target="../slideLayouts/slideLayout7.xml"/><Relationship Id="rId12" Type="http://schemas.openxmlformats.org/officeDocument/2006/relationships/themeOverride" Target="../theme/themeOverride2.xml"/><Relationship Id="rId11" Type="http://schemas.openxmlformats.org/officeDocument/2006/relationships/image" Target="../media/image44.jpeg"/><Relationship Id="rId10" Type="http://schemas.openxmlformats.org/officeDocument/2006/relationships/image" Target="../media/image43.jpeg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8" Type="http://schemas.openxmlformats.org/officeDocument/2006/relationships/image" Target="../media/image41.jpeg"/><Relationship Id="rId7" Type="http://schemas.openxmlformats.org/officeDocument/2006/relationships/image" Target="../media/image40.jpeg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4.jpeg"/><Relationship Id="rId10" Type="http://schemas.openxmlformats.org/officeDocument/2006/relationships/image" Target="../media/image43.jpe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49.png"/><Relationship Id="rId1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50.png"/><Relationship Id="rId1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jpeg"/><Relationship Id="rId1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jpeg"/><Relationship Id="rId1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1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Text Box 6"/>
          <p:cNvSpPr txBox="1">
            <a:spLocks noChangeArrowheads="1"/>
          </p:cNvSpPr>
          <p:nvPr/>
        </p:nvSpPr>
        <p:spPr bwMode="auto">
          <a:xfrm>
            <a:off x="767408" y="1988840"/>
            <a:ext cx="10729192" cy="3046988"/>
          </a:xfrm>
          <a:prstGeom prst="rect">
            <a:avLst/>
          </a:prstGeom>
          <a:noFill/>
          <a:ln w="19050" algn="ctr">
            <a:solidFill>
              <a:srgbClr val="FBD53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55600" indent="-355600"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 smtClean="0">
                <a:solidFill>
                  <a:srgbClr val="000000"/>
                </a:solidFill>
              </a:rPr>
              <a:t>To </a:t>
            </a:r>
            <a:r>
              <a:rPr lang="en-US" altLang="zh-CN" b="1" dirty="0">
                <a:solidFill>
                  <a:srgbClr val="000000"/>
                </a:solidFill>
              </a:rPr>
              <a:t>listen for specific information: </a:t>
            </a:r>
            <a:r>
              <a:rPr lang="en-US" altLang="zh-CN" b="1" dirty="0">
                <a:solidFill>
                  <a:srgbClr val="FF0000"/>
                </a:solidFill>
              </a:rPr>
              <a:t>how John and Mary describe the TV shows or </a:t>
            </a:r>
            <a:r>
              <a:rPr lang="en-US" altLang="zh-CN" b="1" dirty="0" smtClean="0">
                <a:solidFill>
                  <a:srgbClr val="FF0000"/>
                </a:solidFill>
              </a:rPr>
              <a:t>movies</a:t>
            </a:r>
            <a:r>
              <a:rPr lang="en-US" altLang="zh-CN" b="1" dirty="0" smtClean="0"/>
              <a:t>.</a:t>
            </a:r>
            <a:endParaRPr lang="en-US" altLang="zh-CN" b="1" dirty="0"/>
          </a:p>
          <a:p>
            <a:pPr marL="355600" indent="-355600"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 smtClean="0">
                <a:solidFill>
                  <a:srgbClr val="000000"/>
                </a:solidFill>
              </a:rPr>
              <a:t>To </a:t>
            </a:r>
            <a:r>
              <a:rPr lang="en-US" altLang="zh-CN" b="1" dirty="0">
                <a:solidFill>
                  <a:srgbClr val="000000"/>
                </a:solidFill>
              </a:rPr>
              <a:t>learn to talk about one’s favorite TV </a:t>
            </a:r>
            <a:r>
              <a:rPr lang="en-US" altLang="zh-CN" b="1" dirty="0" smtClean="0">
                <a:solidFill>
                  <a:srgbClr val="000000"/>
                </a:solidFill>
              </a:rPr>
              <a:t>shows </a:t>
            </a:r>
            <a:r>
              <a:rPr lang="en-US" altLang="zh-CN" b="1" dirty="0">
                <a:solidFill>
                  <a:srgbClr val="000000"/>
                </a:solidFill>
              </a:rPr>
              <a:t>and explain </a:t>
            </a:r>
            <a:r>
              <a:rPr lang="en-US" altLang="zh-CN" b="1" dirty="0" smtClean="0">
                <a:solidFill>
                  <a:srgbClr val="000000"/>
                </a:solidFill>
              </a:rPr>
              <a:t>reasons.</a:t>
            </a:r>
            <a:endParaRPr lang="en-US" altLang="zh-CN" b="1" dirty="0">
              <a:solidFill>
                <a:srgbClr val="000000"/>
              </a:solidFill>
            </a:endParaRPr>
          </a:p>
          <a:p>
            <a:pPr marL="355600" indent="-355600"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 smtClean="0">
                <a:solidFill>
                  <a:srgbClr val="000000"/>
                </a:solidFill>
              </a:rPr>
              <a:t>To </a:t>
            </a:r>
            <a:r>
              <a:rPr lang="en-US" altLang="zh-CN" b="1" dirty="0">
                <a:solidFill>
                  <a:srgbClr val="000000"/>
                </a:solidFill>
              </a:rPr>
              <a:t>learn some new words about different </a:t>
            </a:r>
            <a:r>
              <a:rPr lang="en-US" altLang="zh-CN" b="1" dirty="0" smtClean="0">
                <a:solidFill>
                  <a:srgbClr val="000000"/>
                </a:solidFill>
              </a:rPr>
              <a:t>types </a:t>
            </a:r>
            <a:r>
              <a:rPr lang="en-US" altLang="zh-CN" b="1" dirty="0">
                <a:solidFill>
                  <a:srgbClr val="000000"/>
                </a:solidFill>
              </a:rPr>
              <a:t>of </a:t>
            </a:r>
            <a:r>
              <a:rPr lang="en-US" altLang="zh-CN" b="1" dirty="0" smtClean="0">
                <a:solidFill>
                  <a:srgbClr val="000000"/>
                </a:solidFill>
              </a:rPr>
              <a:t>movies.</a:t>
            </a:r>
            <a:endParaRPr lang="en-US" altLang="zh-CN" b="1" dirty="0">
              <a:solidFill>
                <a:srgbClr val="000099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764704"/>
            <a:ext cx="6130684" cy="104448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2" t="3174" r="20952" b="4770"/>
          <a:stretch>
            <a:fillRect/>
          </a:stretch>
        </p:blipFill>
        <p:spPr>
          <a:xfrm>
            <a:off x="7104112" y="4077072"/>
            <a:ext cx="4392489" cy="20882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1384" y="3645024"/>
            <a:ext cx="1089913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Unit 5</a:t>
            </a:r>
            <a:endParaRPr lang="en-US" altLang="zh-CN" sz="54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 you want to watch a game show?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1199456" y="692697"/>
            <a:ext cx="9721327" cy="540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cs typeface="Times New Roman" panose="02020603050405020304" pitchFamily="18" charset="0"/>
              </a:rPr>
              <a:t>你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期望</a:t>
            </a:r>
            <a:r>
              <a:rPr lang="zh-CN" altLang="en-US" b="1" dirty="0">
                <a:cs typeface="Times New Roman" panose="02020603050405020304" pitchFamily="18" charset="0"/>
              </a:rPr>
              <a:t>从情景喜剧中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学到</a:t>
            </a:r>
            <a:r>
              <a:rPr lang="zh-CN" altLang="en-US" b="1" dirty="0">
                <a:cs typeface="Times New Roman" panose="02020603050405020304" pitchFamily="18" charset="0"/>
              </a:rPr>
              <a:t>什么？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What can you ______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 </a:t>
            </a:r>
            <a:r>
              <a:rPr lang="en-US" altLang="zh-CN" b="1" dirty="0">
                <a:cs typeface="Times New Roman" panose="02020603050405020304" pitchFamily="18" charset="0"/>
              </a:rPr>
              <a:t>______ from sitcoms?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cs typeface="Times New Roman" panose="02020603050405020304" pitchFamily="18" charset="0"/>
              </a:rPr>
              <a:t>你能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学到</a:t>
            </a:r>
            <a:r>
              <a:rPr lang="zh-CN" altLang="en-US" b="1" dirty="0">
                <a:cs typeface="Times New Roman" panose="02020603050405020304" pitchFamily="18" charset="0"/>
              </a:rPr>
              <a:t>一些很好的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笑话</a:t>
            </a:r>
            <a:r>
              <a:rPr lang="zh-CN" altLang="en-US" b="1" dirty="0">
                <a:cs typeface="Times New Roman" panose="02020603050405020304" pitchFamily="18" charset="0"/>
              </a:rPr>
              <a:t>。 </a:t>
            </a:r>
            <a:r>
              <a:rPr lang="en-US" altLang="zh-CN" b="1" dirty="0">
                <a:cs typeface="Times New Roman" panose="02020603050405020304" pitchFamily="18" charset="0"/>
              </a:rPr>
              <a:t>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You can ______ some great ______.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cs typeface="Times New Roman" panose="02020603050405020304" pitchFamily="18" charset="0"/>
              </a:rPr>
              <a:t>你为什么喜欢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看新闻</a:t>
            </a:r>
            <a:r>
              <a:rPr lang="zh-CN" altLang="en-US" b="1" dirty="0">
                <a:cs typeface="Times New Roman" panose="02020603050405020304" pitchFamily="18" charset="0"/>
              </a:rPr>
              <a:t>呢？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Why do you like _______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 _______?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4. </a:t>
            </a:r>
            <a:r>
              <a:rPr lang="zh-CN" altLang="en-US" b="1" dirty="0">
                <a:cs typeface="Times New Roman" panose="02020603050405020304" pitchFamily="18" charset="0"/>
              </a:rPr>
              <a:t>因为我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希望了解</a:t>
            </a:r>
            <a:r>
              <a:rPr lang="zh-CN" altLang="en-US" b="1" dirty="0">
                <a:cs typeface="Times New Roman" panose="02020603050405020304" pitchFamily="18" charset="0"/>
              </a:rPr>
              <a:t>世界各地正在发生什么事情。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Because I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 _______ _______ _______ </a:t>
            </a:r>
            <a:r>
              <a:rPr lang="en-US" altLang="zh-CN" b="1" dirty="0">
                <a:cs typeface="Times New Roman" panose="02020603050405020304" pitchFamily="18" charset="0"/>
              </a:rPr>
              <a:t>what’s going on around the world.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152031" y="1268610"/>
            <a:ext cx="403244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expect  </a:t>
            </a:r>
            <a:r>
              <a:rPr lang="en-US" altLang="zh-CN" b="1" dirty="0" smtClean="0">
                <a:solidFill>
                  <a:srgbClr val="FF0000"/>
                </a:solidFill>
              </a:rPr>
              <a:t>    to       learn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143919" y="2420738"/>
            <a:ext cx="49688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learn                        jokes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4439816" y="3636848"/>
            <a:ext cx="47529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watching   </a:t>
            </a:r>
            <a:r>
              <a:rPr lang="en-US" altLang="zh-CN" b="1" dirty="0" smtClean="0">
                <a:solidFill>
                  <a:srgbClr val="FF0000"/>
                </a:solidFill>
              </a:rPr>
              <a:t> the        news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18664" y="4797002"/>
            <a:ext cx="60059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hope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to         find         out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224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58570" y="85725"/>
            <a:ext cx="825817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Activity:Complete the sentences.</a:t>
            </a:r>
            <a:endParaRPr lang="zh-CN" altLang="en-US" b="1" dirty="0">
              <a:solidFill>
                <a:srgbClr val="0000FF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6152" grpId="0"/>
      <p:bldP spid="615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1402335" y="1594494"/>
            <a:ext cx="8353425" cy="481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31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08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91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6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39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11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83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55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5.</a:t>
            </a:r>
            <a:r>
              <a:rPr lang="zh-CN" altLang="en-US" b="1" dirty="0"/>
              <a:t> 你想</a:t>
            </a:r>
            <a:r>
              <a:rPr lang="zh-CN" altLang="en-US" b="1" dirty="0">
                <a:solidFill>
                  <a:srgbClr val="FF0000"/>
                </a:solidFill>
              </a:rPr>
              <a:t>看新闻</a:t>
            </a:r>
            <a:r>
              <a:rPr lang="zh-CN" altLang="en-US" b="1" dirty="0"/>
              <a:t>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Do you want to ______ ______ 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6. </a:t>
            </a:r>
            <a:r>
              <a:rPr lang="zh-CN" altLang="en-US" b="1" dirty="0"/>
              <a:t>是的，我想看。</a:t>
            </a:r>
            <a:r>
              <a:rPr lang="en-US" altLang="zh-CN" b="1" dirty="0"/>
              <a:t>/ </a:t>
            </a:r>
            <a:r>
              <a:rPr lang="zh-CN" altLang="en-US" b="1" dirty="0"/>
              <a:t>不，我不想看。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/>
              <a:t>    </a:t>
            </a:r>
            <a:r>
              <a:rPr lang="en-US" altLang="zh-CN" b="1" dirty="0"/>
              <a:t>Yes, I do. / No, I don’t.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7. </a:t>
            </a:r>
            <a:r>
              <a:rPr lang="zh-CN" altLang="en-US" b="1" dirty="0"/>
              <a:t>你</a:t>
            </a:r>
            <a:r>
              <a:rPr lang="zh-CN" altLang="en-US" b="1" dirty="0">
                <a:solidFill>
                  <a:srgbClr val="FF0000"/>
                </a:solidFill>
              </a:rPr>
              <a:t>计划</a:t>
            </a:r>
            <a:r>
              <a:rPr lang="zh-CN" altLang="en-US" b="1" dirty="0"/>
              <a:t>今晚看什么节目？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</a:t>
            </a:r>
            <a:r>
              <a:rPr lang="en-US" altLang="zh-CN" b="1" dirty="0" smtClean="0"/>
              <a:t>    ______ </a:t>
            </a:r>
            <a:r>
              <a:rPr lang="en-US" altLang="zh-CN" b="1" dirty="0"/>
              <a:t>do you ______ ______ watch tonight?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8. </a:t>
            </a:r>
            <a:r>
              <a:rPr lang="zh-CN" altLang="en-US" b="1" dirty="0"/>
              <a:t>我</a:t>
            </a:r>
            <a:r>
              <a:rPr lang="zh-CN" altLang="en-US" b="1" dirty="0">
                <a:solidFill>
                  <a:srgbClr val="FF0000"/>
                </a:solidFill>
              </a:rPr>
              <a:t>计划</a:t>
            </a:r>
            <a:r>
              <a:rPr lang="zh-CN" altLang="en-US" b="1" dirty="0"/>
              <a:t>看</a:t>
            </a:r>
            <a:r>
              <a:rPr lang="en-US" altLang="zh-CN" b="1" dirty="0"/>
              <a:t>《</a:t>
            </a:r>
            <a:r>
              <a:rPr lang="zh-CN" altLang="en-US" b="1" dirty="0"/>
              <a:t>我</a:t>
            </a:r>
            <a:r>
              <a:rPr lang="zh-CN" altLang="en-US" b="1" dirty="0" smtClean="0"/>
              <a:t>们过去的</a:t>
            </a:r>
            <a:r>
              <a:rPr lang="zh-CN" altLang="en-US" b="1" dirty="0"/>
              <a:t>时代</a:t>
            </a:r>
            <a:r>
              <a:rPr lang="en-US" altLang="zh-CN" b="1" dirty="0"/>
              <a:t>》</a:t>
            </a:r>
            <a:r>
              <a:rPr lang="zh-CN" altLang="en-US" b="1" dirty="0"/>
              <a:t>。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I ______ ______ watch </a:t>
            </a:r>
            <a:r>
              <a:rPr lang="en-US" altLang="zh-CN" b="1" i="1" dirty="0"/>
              <a:t>Days of Our Past</a:t>
            </a:r>
            <a:r>
              <a:rPr lang="en-US" altLang="zh-CN" b="1" dirty="0"/>
              <a:t>. </a:t>
            </a:r>
            <a:endParaRPr lang="en-US" altLang="zh-CN" b="1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4634558" y="2206782"/>
            <a:ext cx="432861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watch   </a:t>
            </a:r>
            <a:r>
              <a:rPr lang="en-US" altLang="zh-CN" b="1" dirty="0" smtClean="0">
                <a:solidFill>
                  <a:srgbClr val="FF0000"/>
                </a:solidFill>
              </a:rPr>
              <a:t>  the       news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804852" y="4558924"/>
            <a:ext cx="20161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plan   </a:t>
            </a:r>
            <a:r>
              <a:rPr lang="en-US" altLang="zh-CN" b="1" dirty="0" smtClean="0">
                <a:solidFill>
                  <a:srgbClr val="FF0000"/>
                </a:solidFill>
              </a:rPr>
              <a:t>    to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991966" y="4558924"/>
            <a:ext cx="16557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What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2266430" y="5714090"/>
            <a:ext cx="22320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plan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10" grpId="0"/>
      <p:bldP spid="11" grpId="0"/>
      <p:bldP spid="61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1559806" y="1545464"/>
            <a:ext cx="9145015" cy="310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31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08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91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6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39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11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83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55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9. </a:t>
            </a:r>
            <a:r>
              <a:rPr lang="zh-CN" altLang="en-US" b="1" dirty="0"/>
              <a:t>你觉得</a:t>
            </a:r>
            <a:r>
              <a:rPr lang="zh-CN" altLang="en-US" b="1" dirty="0">
                <a:solidFill>
                  <a:srgbClr val="FF0000"/>
                </a:solidFill>
              </a:rPr>
              <a:t>访谈节目</a:t>
            </a:r>
            <a:r>
              <a:rPr lang="zh-CN" altLang="en-US" b="1" dirty="0"/>
              <a:t>怎么样？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What do you think of </a:t>
            </a:r>
            <a:r>
              <a:rPr lang="en-US" altLang="zh-CN" b="1" dirty="0" smtClean="0"/>
              <a:t>______ </a:t>
            </a:r>
            <a:r>
              <a:rPr lang="en-US" altLang="zh-CN" b="1" dirty="0"/>
              <a:t>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10. </a:t>
            </a:r>
            <a:r>
              <a:rPr lang="zh-CN" altLang="en-US" b="1" dirty="0"/>
              <a:t>我不</a:t>
            </a:r>
            <a:r>
              <a:rPr lang="zh-CN" altLang="en-US" b="1" dirty="0">
                <a:solidFill>
                  <a:srgbClr val="FF0000"/>
                </a:solidFill>
              </a:rPr>
              <a:t>介意</a:t>
            </a:r>
            <a:r>
              <a:rPr lang="zh-CN" altLang="en-US" b="1" dirty="0"/>
              <a:t>看。</a:t>
            </a:r>
            <a:r>
              <a:rPr lang="en-US" altLang="zh-CN" b="1" dirty="0" smtClean="0"/>
              <a:t>/ </a:t>
            </a:r>
            <a:r>
              <a:rPr lang="zh-CN" altLang="en-US" b="1" dirty="0" smtClean="0"/>
              <a:t>我</a:t>
            </a:r>
            <a:r>
              <a:rPr lang="zh-CN" altLang="en-US" b="1" dirty="0"/>
              <a:t>不能</a:t>
            </a:r>
            <a:r>
              <a:rPr lang="zh-CN" altLang="en-US" b="1" dirty="0">
                <a:solidFill>
                  <a:srgbClr val="FF0000"/>
                </a:solidFill>
              </a:rPr>
              <a:t>忍受</a:t>
            </a:r>
            <a:r>
              <a:rPr lang="zh-CN" altLang="en-US" b="1" dirty="0"/>
              <a:t>。</a:t>
            </a:r>
            <a:r>
              <a:rPr lang="en-US" altLang="zh-CN" b="1" dirty="0"/>
              <a:t>/ </a:t>
            </a:r>
            <a:r>
              <a:rPr lang="zh-CN" altLang="en-US" b="1" dirty="0" smtClean="0"/>
              <a:t>我</a:t>
            </a:r>
            <a:r>
              <a:rPr lang="zh-CN" altLang="en-US" b="1" dirty="0" smtClean="0">
                <a:solidFill>
                  <a:srgbClr val="FF0000"/>
                </a:solidFill>
              </a:rPr>
              <a:t>爱看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 don’t </a:t>
            </a:r>
            <a:r>
              <a:rPr lang="en-US" altLang="zh-CN" b="1" dirty="0" smtClean="0"/>
              <a:t>_______ </a:t>
            </a:r>
            <a:r>
              <a:rPr lang="en-US" altLang="zh-CN" b="1" dirty="0"/>
              <a:t>them. / I </a:t>
            </a:r>
            <a:r>
              <a:rPr lang="en-US" altLang="zh-CN" b="1" dirty="0" smtClean="0"/>
              <a:t>______ _______  them! </a:t>
            </a:r>
            <a:r>
              <a:rPr lang="en-US" altLang="zh-CN" b="1" dirty="0"/>
              <a:t>/ I </a:t>
            </a:r>
            <a:r>
              <a:rPr lang="en-US" altLang="zh-CN" b="1" dirty="0" smtClean="0"/>
              <a:t>_______ ________ </a:t>
            </a:r>
            <a:r>
              <a:rPr lang="en-US" altLang="zh-CN" b="1" dirty="0"/>
              <a:t>them!</a:t>
            </a:r>
            <a:endParaRPr lang="en-US" altLang="zh-CN" b="1" dirty="0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432881" y="3295010"/>
            <a:ext cx="15113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mind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6528357" y="3310472"/>
            <a:ext cx="30972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can’t   stand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79576" y="3861048"/>
            <a:ext cx="35290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 love   </a:t>
            </a:r>
            <a:r>
              <a:rPr lang="en-US" altLang="zh-CN" b="1" dirty="0" smtClean="0">
                <a:solidFill>
                  <a:srgbClr val="FF0000"/>
                </a:solidFill>
              </a:rPr>
              <a:t>   watching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5951984" y="2132856"/>
            <a:ext cx="259238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talk  </a:t>
            </a:r>
            <a:r>
              <a:rPr lang="en-US" altLang="zh-CN" b="1" dirty="0" smtClean="0">
                <a:solidFill>
                  <a:srgbClr val="FF0000"/>
                </a:solidFill>
              </a:rPr>
              <a:t>   shows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/>
      <p:bldP spid="5129" grpId="0"/>
      <p:bldP spid="9" grpId="0"/>
      <p:bldP spid="51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915" y="3261360"/>
            <a:ext cx="11770995" cy="608330"/>
          </a:xfrm>
        </p:spPr>
        <p:txBody>
          <a:bodyPr/>
          <a:p>
            <a:pPr marL="0" indent="0"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soap opera              sitcom               game show                 news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pic>
        <p:nvPicPr>
          <p:cNvPr id="6" name="图片 5" descr="微信图片_202310241105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740" y="1554480"/>
            <a:ext cx="2449830" cy="18345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3776345"/>
            <a:ext cx="2536825" cy="1621155"/>
          </a:xfrm>
          <a:prstGeom prst="rect">
            <a:avLst/>
          </a:prstGeom>
        </p:spPr>
      </p:pic>
      <p:pic>
        <p:nvPicPr>
          <p:cNvPr id="8" name="图片 7" descr="微信图片_202310241126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1554480"/>
            <a:ext cx="2934335" cy="1851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60" y="1554480"/>
            <a:ext cx="3035935" cy="1850390"/>
          </a:xfrm>
          <a:prstGeom prst="rect">
            <a:avLst/>
          </a:prstGeom>
        </p:spPr>
      </p:pic>
      <p:pic>
        <p:nvPicPr>
          <p:cNvPr id="14" name="图片 13" descr="8"/>
          <p:cNvPicPr>
            <a:picLocks noChangeAspect="1"/>
          </p:cNvPicPr>
          <p:nvPr/>
        </p:nvPicPr>
        <p:blipFill rotWithShape="1">
          <a:blip r:embed="rId5"/>
          <a:srcRect t="5789" b="18449"/>
          <a:stretch>
            <a:fillRect/>
          </a:stretch>
        </p:blipFill>
        <p:spPr>
          <a:xfrm>
            <a:off x="2999740" y="3714750"/>
            <a:ext cx="2518410" cy="1703070"/>
          </a:xfrm>
          <a:prstGeom prst="round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490" y="3776345"/>
            <a:ext cx="2719070" cy="158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 descr="微信图片_202310241206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5" y="1554480"/>
            <a:ext cx="2746375" cy="183451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103505" y="5397500"/>
            <a:ext cx="11981815" cy="608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 talk show              talent show         sports show               comedy                 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9" name="Text Box 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352040" y="116840"/>
            <a:ext cx="7752715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kinds of </a:t>
            </a:r>
            <a:r>
              <a:rPr lang="en-US" altLang="zh-CN" b="1" u="sng" dirty="0">
                <a:solidFill>
                  <a:srgbClr val="0000FF"/>
                </a:solidFill>
                <a:latin typeface="Arial" panose="020B0604020202020204" pitchFamily="34" charset="0"/>
              </a:rPr>
              <a:t>TV shows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did we learn?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625" y="0"/>
            <a:ext cx="231521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Review</a:t>
            </a:r>
            <a:endParaRPr lang="en-US" altLang="zh-CN" sz="5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605" y="3714750"/>
            <a:ext cx="3101340" cy="164846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510988" y="4735874"/>
            <a:ext cx="352901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action movie   </a:t>
            </a:r>
            <a:endParaRPr lang="en-US" altLang="zh-CN" b="1" dirty="0">
              <a:solidFill>
                <a:srgbClr val="00B050"/>
              </a:solidFill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B050"/>
                </a:solidFill>
              </a:rPr>
              <a:t>动作电影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832108" y="4725564"/>
            <a:ext cx="295275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scary movie</a:t>
            </a:r>
            <a:endParaRPr lang="en-US" altLang="zh-CN" b="1" dirty="0">
              <a:solidFill>
                <a:srgbClr val="00B050"/>
              </a:solidFill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B050"/>
                </a:solidFill>
              </a:rPr>
              <a:t>恐怖电影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705" y="2348865"/>
            <a:ext cx="4030980" cy="2458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0" y="2205355"/>
            <a:ext cx="3397250" cy="2674620"/>
          </a:xfrm>
          <a:prstGeom prst="rect">
            <a:avLst/>
          </a:prstGeom>
        </p:spPr>
      </p:pic>
      <p:pic>
        <p:nvPicPr>
          <p:cNvPr id="6" name="图片 5" descr="微信图片_202310270929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2205355"/>
            <a:ext cx="3608705" cy="267462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1550" y="4726134"/>
            <a:ext cx="3529012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cartoon   </a:t>
            </a:r>
            <a:endParaRPr lang="en-US" altLang="zh-CN" b="1" dirty="0">
              <a:solidFill>
                <a:srgbClr val="00B050"/>
              </a:solidFill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B050"/>
                </a:solidFill>
              </a:rPr>
              <a:t>动画片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83432" y="1268641"/>
            <a:ext cx="1026976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kinds of </a:t>
            </a:r>
            <a:r>
              <a:rPr lang="en-US" altLang="zh-CN" b="1" u="sng" dirty="0">
                <a:solidFill>
                  <a:srgbClr val="0000FF"/>
                </a:solidFill>
                <a:latin typeface="Arial" panose="020B0604020202020204" pitchFamily="34" charset="0"/>
              </a:rPr>
              <a:t>movies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are they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34963" y="188595"/>
            <a:ext cx="386524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Presentation</a:t>
            </a:r>
            <a:endParaRPr lang="en-US" altLang="zh-CN" sz="5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09430" y="4364355"/>
            <a:ext cx="15798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zombie</a:t>
            </a:r>
            <a:endParaRPr lang="en-US" altLang="zh-CN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1559744" y="1772712"/>
            <a:ext cx="9145016" cy="260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400" b="1" dirty="0">
                <a:solidFill>
                  <a:srgbClr val="FF0000"/>
                </a:solidFill>
                <a:latin typeface="Arial" panose="020B0604020202020204" pitchFamily="34" charset="0"/>
              </a:rPr>
              <a:t>What do you think of these TV shows and movies?</a:t>
            </a:r>
            <a:r>
              <a:rPr lang="en-US" altLang="zh-CN" sz="3400" b="1" dirty="0">
                <a:solidFill>
                  <a:schemeClr val="tx1"/>
                </a:solidFill>
                <a:latin typeface="Arial" panose="020B0604020202020204" pitchFamily="34" charset="0"/>
              </a:rPr>
              <a:t> Choose words from the box and write them under the pictures. </a:t>
            </a:r>
            <a:r>
              <a:rPr lang="en-US" altLang="zh-CN" sz="3400" b="1" u="sng" dirty="0">
                <a:solidFill>
                  <a:schemeClr val="tx1"/>
                </a:solidFill>
                <a:latin typeface="Arial" panose="020B0604020202020204" pitchFamily="34" charset="0"/>
              </a:rPr>
              <a:t>Each picture can have more than one word.</a:t>
            </a:r>
            <a:endParaRPr lang="en-US" altLang="zh-CN" sz="3400" b="1" u="sng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0" y="978873"/>
            <a:ext cx="1075083" cy="107508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2063552" y="285347"/>
            <a:ext cx="7848872" cy="1077218"/>
          </a:xfrm>
          <a:prstGeom prst="rect">
            <a:avLst/>
          </a:prstGeom>
          <a:solidFill>
            <a:srgbClr val="FFFFCC">
              <a:alpha val="49804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dirty="0"/>
              <a:t>education</a:t>
            </a:r>
            <a:r>
              <a:rPr lang="en-US" altLang="zh-CN" b="1" dirty="0">
                <a:solidFill>
                  <a:srgbClr val="0000FF"/>
                </a:solidFill>
              </a:rPr>
              <a:t>al</a:t>
            </a:r>
            <a:r>
              <a:rPr lang="en-US" altLang="zh-CN" b="1" dirty="0"/>
              <a:t>   serious      wonder</a:t>
            </a:r>
            <a:r>
              <a:rPr lang="en-US" altLang="zh-CN" b="1" dirty="0">
                <a:solidFill>
                  <a:srgbClr val="0000FF"/>
                </a:solidFill>
              </a:rPr>
              <a:t>ful</a:t>
            </a:r>
            <a:r>
              <a:rPr lang="en-US" altLang="zh-CN" b="1" dirty="0"/>
              <a:t>   relax</a:t>
            </a:r>
            <a:r>
              <a:rPr lang="en-US" altLang="zh-CN" b="1" dirty="0">
                <a:solidFill>
                  <a:srgbClr val="0000FF"/>
                </a:solidFill>
              </a:rPr>
              <a:t>ing</a:t>
            </a:r>
            <a:endParaRPr lang="en-US" altLang="zh-CN" b="1" dirty="0"/>
          </a:p>
          <a:p>
            <a:r>
              <a:rPr lang="en-US" altLang="zh-CN" b="1" dirty="0">
                <a:solidFill>
                  <a:schemeClr val="tx1"/>
                </a:solidFill>
              </a:rPr>
              <a:t>meaning</a:t>
            </a:r>
            <a:r>
              <a:rPr lang="en-US" altLang="zh-CN" b="1" dirty="0">
                <a:solidFill>
                  <a:srgbClr val="0000FF"/>
                </a:solidFill>
              </a:rPr>
              <a:t>less</a:t>
            </a:r>
            <a:r>
              <a:rPr lang="en-US" altLang="zh-CN" b="1" dirty="0"/>
              <a:t>  </a:t>
            </a:r>
            <a:r>
              <a:rPr lang="en-US" altLang="zh-CN" b="1" dirty="0">
                <a:solidFill>
                  <a:schemeClr val="tx1"/>
                </a:solidFill>
              </a:rPr>
              <a:t>enjoy</a:t>
            </a:r>
            <a:r>
              <a:rPr lang="en-US" altLang="zh-CN" b="1" dirty="0">
                <a:solidFill>
                  <a:srgbClr val="0000FF"/>
                </a:solidFill>
              </a:rPr>
              <a:t>able</a:t>
            </a:r>
            <a:r>
              <a:rPr lang="en-US" altLang="zh-CN" b="1" dirty="0"/>
              <a:t>  excit</a:t>
            </a:r>
            <a:r>
              <a:rPr lang="en-US" altLang="zh-CN" b="1" dirty="0">
                <a:solidFill>
                  <a:srgbClr val="0000FF"/>
                </a:solidFill>
              </a:rPr>
              <a:t>ing</a:t>
            </a:r>
            <a:r>
              <a:rPr lang="en-US" altLang="zh-CN" b="1" dirty="0"/>
              <a:t>       bor</a:t>
            </a:r>
            <a:r>
              <a:rPr lang="en-US" altLang="zh-CN" b="1" dirty="0">
                <a:solidFill>
                  <a:srgbClr val="0000FF"/>
                </a:solidFill>
              </a:rPr>
              <a:t>ing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328" y="1581490"/>
            <a:ext cx="12109405" cy="2527870"/>
            <a:chOff x="47328" y="1581490"/>
            <a:chExt cx="12109405" cy="252787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0" t="5900" r="16925" b="8001"/>
            <a:stretch>
              <a:fillRect/>
            </a:stretch>
          </p:blipFill>
          <p:spPr>
            <a:xfrm>
              <a:off x="47328" y="1664761"/>
              <a:ext cx="2440487" cy="232697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8" t="6951" r="16925" b="5900"/>
            <a:stretch>
              <a:fillRect/>
            </a:stretch>
          </p:blipFill>
          <p:spPr>
            <a:xfrm>
              <a:off x="2495600" y="1664761"/>
              <a:ext cx="2420392" cy="236344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03" t="6895" r="21623" b="7005"/>
            <a:stretch>
              <a:fillRect/>
            </a:stretch>
          </p:blipFill>
          <p:spPr>
            <a:xfrm>
              <a:off x="4943872" y="1664762"/>
              <a:ext cx="2155196" cy="238819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7" t="6299" r="17314" b="6552"/>
            <a:stretch>
              <a:fillRect/>
            </a:stretch>
          </p:blipFill>
          <p:spPr>
            <a:xfrm>
              <a:off x="7126948" y="1581491"/>
              <a:ext cx="2558325" cy="252786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9" t="5900" r="19675" b="8001"/>
            <a:stretch>
              <a:fillRect/>
            </a:stretch>
          </p:blipFill>
          <p:spPr>
            <a:xfrm>
              <a:off x="9685272" y="1581490"/>
              <a:ext cx="2471461" cy="2471461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7328" y="4109359"/>
            <a:ext cx="12158042" cy="2415985"/>
            <a:chOff x="47328" y="4109359"/>
            <a:chExt cx="12158042" cy="241598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4" t="6840" r="16642" b="8111"/>
            <a:stretch>
              <a:fillRect/>
            </a:stretch>
          </p:blipFill>
          <p:spPr>
            <a:xfrm>
              <a:off x="47328" y="4195585"/>
              <a:ext cx="2473571" cy="232975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45" t="5709" r="16031" b="7143"/>
            <a:stretch>
              <a:fillRect/>
            </a:stretch>
          </p:blipFill>
          <p:spPr>
            <a:xfrm>
              <a:off x="2423592" y="4166409"/>
              <a:ext cx="2413967" cy="232975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9" t="8399" r="16525" b="7601"/>
            <a:stretch>
              <a:fillRect/>
            </a:stretch>
          </p:blipFill>
          <p:spPr>
            <a:xfrm>
              <a:off x="4799856" y="4157098"/>
              <a:ext cx="2485685" cy="23122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9" t="10552" r="16525" b="8600"/>
            <a:stretch>
              <a:fillRect/>
            </a:stretch>
          </p:blipFill>
          <p:spPr>
            <a:xfrm>
              <a:off x="7248128" y="4109359"/>
              <a:ext cx="2472917" cy="221412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8" t="8623" r="16549" b="6328"/>
            <a:stretch>
              <a:fillRect/>
            </a:stretch>
          </p:blipFill>
          <p:spPr>
            <a:xfrm>
              <a:off x="9768408" y="4113443"/>
              <a:ext cx="2436962" cy="2295279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5793" y="284584"/>
            <a:ext cx="11953328" cy="2376264"/>
            <a:chOff x="47328" y="1581490"/>
            <a:chExt cx="12109405" cy="25278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0" t="5900" r="16925" b="8001"/>
            <a:stretch>
              <a:fillRect/>
            </a:stretch>
          </p:blipFill>
          <p:spPr>
            <a:xfrm>
              <a:off x="47328" y="1664761"/>
              <a:ext cx="2440487" cy="232697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8" t="6951" r="16925" b="5900"/>
            <a:stretch>
              <a:fillRect/>
            </a:stretch>
          </p:blipFill>
          <p:spPr>
            <a:xfrm>
              <a:off x="2495600" y="1664761"/>
              <a:ext cx="2420392" cy="236344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03" t="6895" r="21623" b="7005"/>
            <a:stretch>
              <a:fillRect/>
            </a:stretch>
          </p:blipFill>
          <p:spPr>
            <a:xfrm>
              <a:off x="4943872" y="1664762"/>
              <a:ext cx="2155196" cy="238819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7" t="6299" r="17314" b="6552"/>
            <a:stretch>
              <a:fillRect/>
            </a:stretch>
          </p:blipFill>
          <p:spPr>
            <a:xfrm>
              <a:off x="7126948" y="1581491"/>
              <a:ext cx="2558325" cy="252786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9" t="5900" r="19675" b="8001"/>
            <a:stretch>
              <a:fillRect/>
            </a:stretch>
          </p:blipFill>
          <p:spPr>
            <a:xfrm>
              <a:off x="9685272" y="1581490"/>
              <a:ext cx="2471461" cy="2471461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19336" y="3505124"/>
            <a:ext cx="12011527" cy="2228132"/>
            <a:chOff x="47328" y="4109359"/>
            <a:chExt cx="12158042" cy="241598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4" t="6840" r="16642" b="8111"/>
            <a:stretch>
              <a:fillRect/>
            </a:stretch>
          </p:blipFill>
          <p:spPr>
            <a:xfrm>
              <a:off x="47328" y="4195585"/>
              <a:ext cx="2473571" cy="232975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45" t="5709" r="16031" b="7143"/>
            <a:stretch>
              <a:fillRect/>
            </a:stretch>
          </p:blipFill>
          <p:spPr>
            <a:xfrm>
              <a:off x="2423592" y="4166409"/>
              <a:ext cx="2413967" cy="232975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9" t="8399" r="16525" b="7601"/>
            <a:stretch>
              <a:fillRect/>
            </a:stretch>
          </p:blipFill>
          <p:spPr>
            <a:xfrm>
              <a:off x="4799856" y="4157098"/>
              <a:ext cx="2485685" cy="231226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9" t="10552" r="16525" b="8600"/>
            <a:stretch>
              <a:fillRect/>
            </a:stretch>
          </p:blipFill>
          <p:spPr>
            <a:xfrm>
              <a:off x="7248128" y="4109359"/>
              <a:ext cx="2472917" cy="221412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8" t="8623" r="16549" b="6328"/>
            <a:stretch>
              <a:fillRect/>
            </a:stretch>
          </p:blipFill>
          <p:spPr>
            <a:xfrm>
              <a:off x="9768408" y="4113443"/>
              <a:ext cx="2436962" cy="2295279"/>
            </a:xfrm>
            <a:prstGeom prst="rect">
              <a:avLst/>
            </a:prstGeom>
          </p:spPr>
        </p:pic>
      </p:grp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441960" y="2277110"/>
            <a:ext cx="165671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relaxing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9" name="Text Box 41"/>
          <p:cNvSpPr txBox="1">
            <a:spLocks noChangeArrowheads="1"/>
          </p:cNvSpPr>
          <p:nvPr/>
        </p:nvSpPr>
        <p:spPr bwMode="auto">
          <a:xfrm>
            <a:off x="2495600" y="2438670"/>
            <a:ext cx="25202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meaningless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enjoyable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0" name="Text Box 42"/>
          <p:cNvSpPr txBox="1">
            <a:spLocks noChangeArrowheads="1"/>
          </p:cNvSpPr>
          <p:nvPr/>
        </p:nvSpPr>
        <p:spPr bwMode="auto">
          <a:xfrm>
            <a:off x="5255260" y="2339975"/>
            <a:ext cx="174879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exciting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1" name="Text Box 43"/>
          <p:cNvSpPr txBox="1">
            <a:spLocks noChangeArrowheads="1"/>
          </p:cNvSpPr>
          <p:nvPr/>
        </p:nvSpPr>
        <p:spPr bwMode="auto">
          <a:xfrm>
            <a:off x="7267334" y="2408340"/>
            <a:ext cx="2664296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ts val="0"/>
              </a:spcBef>
              <a:defRPr b="1">
                <a:solidFill>
                  <a:srgbClr val="FF0000"/>
                </a:solidFill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educational</a:t>
            </a:r>
            <a:endParaRPr lang="en-US" altLang="zh-CN" dirty="0"/>
          </a:p>
        </p:txBody>
      </p:sp>
      <p:sp>
        <p:nvSpPr>
          <p:cNvPr id="22" name="Text Box 42"/>
          <p:cNvSpPr txBox="1">
            <a:spLocks noChangeArrowheads="1"/>
          </p:cNvSpPr>
          <p:nvPr/>
        </p:nvSpPr>
        <p:spPr bwMode="auto">
          <a:xfrm>
            <a:off x="10200005" y="2369185"/>
            <a:ext cx="156718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serious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3" name="Text Box 40"/>
          <p:cNvSpPr txBox="1">
            <a:spLocks noChangeArrowheads="1"/>
          </p:cNvSpPr>
          <p:nvPr/>
        </p:nvSpPr>
        <p:spPr bwMode="auto">
          <a:xfrm>
            <a:off x="407670" y="5589270"/>
            <a:ext cx="21209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wonderful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24" name="Text Box 41"/>
          <p:cNvSpPr txBox="1">
            <a:spLocks noChangeArrowheads="1"/>
          </p:cNvSpPr>
          <p:nvPr/>
        </p:nvSpPr>
        <p:spPr bwMode="auto">
          <a:xfrm>
            <a:off x="2855595" y="5589270"/>
            <a:ext cx="180022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relaxing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5" name="Text Box 42"/>
          <p:cNvSpPr txBox="1">
            <a:spLocks noChangeArrowheads="1"/>
          </p:cNvSpPr>
          <p:nvPr/>
        </p:nvSpPr>
        <p:spPr bwMode="auto">
          <a:xfrm>
            <a:off x="4945592" y="5642427"/>
            <a:ext cx="244827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ts val="0"/>
              </a:spcBef>
              <a:defRPr b="1">
                <a:solidFill>
                  <a:srgbClr val="FF0000"/>
                </a:solidFill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wonderful exciting</a:t>
            </a:r>
            <a:endParaRPr lang="en-US" altLang="zh-CN" dirty="0"/>
          </a:p>
        </p:txBody>
      </p:sp>
      <p:sp>
        <p:nvSpPr>
          <p:cNvPr id="26" name="Text Box 43"/>
          <p:cNvSpPr txBox="1">
            <a:spLocks noChangeArrowheads="1"/>
          </p:cNvSpPr>
          <p:nvPr/>
        </p:nvSpPr>
        <p:spPr bwMode="auto">
          <a:xfrm>
            <a:off x="7267334" y="5576967"/>
            <a:ext cx="276343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ts val="0"/>
              </a:spcBef>
              <a:defRPr b="1">
                <a:solidFill>
                  <a:srgbClr val="FF0000"/>
                </a:solidFill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enjoyable relaxing</a:t>
            </a:r>
            <a:endParaRPr lang="en-US" altLang="zh-CN" dirty="0"/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10141585" y="5706110"/>
            <a:ext cx="15716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ts val="0"/>
              </a:spcBef>
              <a:defRPr b="1">
                <a:solidFill>
                  <a:srgbClr val="FF0000"/>
                </a:solidFill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exciting</a:t>
            </a:r>
            <a:endParaRPr lang="en-US" altLang="zh-CN" dirty="0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47625" y="0"/>
            <a:ext cx="12002770" cy="460375"/>
          </a:xfrm>
          <a:prstGeom prst="rect">
            <a:avLst/>
          </a:prstGeom>
          <a:solidFill>
            <a:srgbClr val="FFFFCC">
              <a:alpha val="98000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>
            <a:spAutoFit/>
          </a:bodyPr>
          <a:p>
            <a:r>
              <a:rPr lang="en-US" altLang="zh-CN" sz="2400" b="1" dirty="0"/>
              <a:t>educational   serious      wonderful   relaxin</a:t>
            </a:r>
            <a:r>
              <a:rPr lang="en-US" altLang="zh-CN" sz="2400" b="1" dirty="0">
                <a:solidFill>
                  <a:schemeClr val="tx1"/>
                </a:solidFill>
              </a:rPr>
              <a:t>g   meaningless  enjoyable</a:t>
            </a:r>
            <a:r>
              <a:rPr lang="en-US" altLang="zh-CN" sz="2400" b="1" dirty="0"/>
              <a:t>  exciting       boring</a:t>
            </a:r>
            <a:endParaRPr lang="en-US" altLang="zh-CN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9"/>
          <p:cNvSpPr txBox="1">
            <a:spLocks noChangeArrowheads="1"/>
          </p:cNvSpPr>
          <p:nvPr/>
        </p:nvSpPr>
        <p:spPr bwMode="auto">
          <a:xfrm>
            <a:off x="4310689" y="721231"/>
            <a:ext cx="741682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b="1" dirty="0">
                <a:solidFill>
                  <a:srgbClr val="0000FF"/>
                </a:solidFill>
              </a:rPr>
              <a:t>看图</a:t>
            </a:r>
            <a:r>
              <a:rPr kumimoji="1" lang="en-US" altLang="zh-CN" b="1" dirty="0">
                <a:solidFill>
                  <a:srgbClr val="0000FF"/>
                </a:solidFill>
              </a:rPr>
              <a:t>, </a:t>
            </a:r>
            <a:r>
              <a:rPr kumimoji="1" lang="zh-CN" altLang="en-US" b="1" dirty="0">
                <a:solidFill>
                  <a:srgbClr val="0000FF"/>
                </a:solidFill>
              </a:rPr>
              <a:t>根据所给的单词和短语完成句子。</a:t>
            </a:r>
            <a:endParaRPr kumimoji="1"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40962" name="Picture 2" descr="E:\图片库\动作\野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/>
          <a:stretch>
            <a:fillRect/>
          </a:stretch>
        </p:blipFill>
        <p:spPr bwMode="auto">
          <a:xfrm>
            <a:off x="668258" y="1652257"/>
            <a:ext cx="1868323" cy="123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2517672" y="1596576"/>
            <a:ext cx="849694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Mike, plan, camp in the forest, next weekend</a:t>
            </a:r>
            <a:endParaRPr lang="en-US" altLang="zh-CN" b="1" dirty="0"/>
          </a:p>
        </p:txBody>
      </p:sp>
      <p:sp>
        <p:nvSpPr>
          <p:cNvPr id="6" name="Text Box 34"/>
          <p:cNvSpPr txBox="1">
            <a:spLocks noChangeArrowheads="1"/>
          </p:cNvSpPr>
          <p:nvPr/>
        </p:nvSpPr>
        <p:spPr bwMode="auto">
          <a:xfrm>
            <a:off x="2517672" y="2270533"/>
            <a:ext cx="855020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Mike plans to camp in the forest next weekend.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0963" name="Picture 3" descr="E:\图片库\动作\洗碗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"/>
          <a:stretch>
            <a:fillRect/>
          </a:stretch>
        </p:blipFill>
        <p:spPr bwMode="auto">
          <a:xfrm>
            <a:off x="767408" y="3278904"/>
            <a:ext cx="1751720" cy="136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2517673" y="3123760"/>
            <a:ext cx="8784976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Jack, want, help mom do the dishes, this evening</a:t>
            </a:r>
            <a:endParaRPr lang="en-US" altLang="zh-CN" b="1" dirty="0"/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2517672" y="3807024"/>
            <a:ext cx="912751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Jack wants to help mom do the dishes this evening.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04664"/>
            <a:ext cx="3670110" cy="999831"/>
          </a:xfrm>
          <a:prstGeom prst="rect">
            <a:avLst/>
          </a:prstGeom>
        </p:spPr>
      </p:pic>
      <p:pic>
        <p:nvPicPr>
          <p:cNvPr id="10" name="Picture 4" descr="E:\图片库\动作\滑冰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"/>
          <a:stretch>
            <a:fillRect/>
          </a:stretch>
        </p:blipFill>
        <p:spPr bwMode="auto">
          <a:xfrm>
            <a:off x="876655" y="4919652"/>
            <a:ext cx="1451528" cy="150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2544115" y="4831920"/>
            <a:ext cx="691356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Bob, start, skate, when he was five</a:t>
            </a:r>
            <a:endParaRPr lang="en-US" altLang="zh-CN" b="1" dirty="0"/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2539466" y="5476263"/>
            <a:ext cx="69182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Bob started to skate when he was five.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9" grpId="0" autoUpdateAnimBg="0"/>
      <p:bldP spid="1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1420524" y="1397090"/>
            <a:ext cx="889629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and circle the description words you hear in the box in 1a.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1936842" y="2817546"/>
            <a:ext cx="8125342" cy="1323439"/>
          </a:xfrm>
          <a:prstGeom prst="rect">
            <a:avLst/>
          </a:prstGeom>
          <a:solidFill>
            <a:srgbClr val="FFFFCC">
              <a:alpha val="50000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educational   serious      wonderful   relaxing</a:t>
            </a:r>
            <a:endParaRPr lang="en-US" altLang="zh-CN" b="1" dirty="0"/>
          </a:p>
          <a:p>
            <a:pPr>
              <a:spcBef>
                <a:spcPct val="50000"/>
              </a:spcBef>
            </a:pPr>
            <a:r>
              <a:rPr lang="en-US" altLang="zh-CN" b="1" dirty="0"/>
              <a:t>meaningless  enjoyable  exciting       boring</a:t>
            </a:r>
            <a:endParaRPr lang="en-US" altLang="zh-CN" b="1" dirty="0"/>
          </a:p>
        </p:txBody>
      </p: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6096000" y="3526042"/>
            <a:ext cx="1657350" cy="6477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椭圆 26"/>
          <p:cNvSpPr>
            <a:spLocks noChangeArrowheads="1"/>
          </p:cNvSpPr>
          <p:nvPr/>
        </p:nvSpPr>
        <p:spPr bwMode="auto">
          <a:xfrm>
            <a:off x="1852090" y="3514720"/>
            <a:ext cx="2352580" cy="6477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椭圆 28"/>
          <p:cNvSpPr>
            <a:spLocks noChangeArrowheads="1"/>
          </p:cNvSpPr>
          <p:nvPr/>
        </p:nvSpPr>
        <p:spPr bwMode="auto">
          <a:xfrm>
            <a:off x="4193204" y="3514720"/>
            <a:ext cx="1871662" cy="6477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2" name="椭圆 28"/>
          <p:cNvSpPr>
            <a:spLocks noChangeArrowheads="1"/>
          </p:cNvSpPr>
          <p:nvPr/>
        </p:nvSpPr>
        <p:spPr bwMode="auto">
          <a:xfrm>
            <a:off x="5988288" y="2791274"/>
            <a:ext cx="2074216" cy="6477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椭圆 27"/>
          <p:cNvSpPr>
            <a:spLocks noChangeArrowheads="1"/>
          </p:cNvSpPr>
          <p:nvPr/>
        </p:nvSpPr>
        <p:spPr bwMode="auto">
          <a:xfrm>
            <a:off x="8086470" y="2784789"/>
            <a:ext cx="1728787" cy="6477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3" name="椭圆 28"/>
          <p:cNvSpPr>
            <a:spLocks noChangeArrowheads="1"/>
          </p:cNvSpPr>
          <p:nvPr/>
        </p:nvSpPr>
        <p:spPr bwMode="auto">
          <a:xfrm>
            <a:off x="8079885" y="3509000"/>
            <a:ext cx="1655763" cy="6477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4" y="1446851"/>
            <a:ext cx="976356" cy="9763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60" y="458673"/>
            <a:ext cx="3748618" cy="1007306"/>
          </a:xfrm>
          <a:prstGeom prst="rect">
            <a:avLst/>
          </a:prstGeom>
        </p:spPr>
      </p:pic>
      <p:pic>
        <p:nvPicPr>
          <p:cNvPr id="8" name="Section B 1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813" y="1052736"/>
            <a:ext cx="1023141" cy="1023141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575720" y="1473282"/>
            <a:ext cx="1191667" cy="54198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711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6" grpId="0" animBg="1"/>
      <p:bldP spid="27" grpId="0" animBg="1"/>
      <p:bldP spid="29" grpId="0" animBg="1"/>
      <p:bldP spid="2" grpId="0" animBg="1"/>
      <p:bldP spid="28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5" name="Text Box 5"/>
          <p:cNvSpPr txBox="1">
            <a:spLocks noChangeArrowheads="1"/>
          </p:cNvSpPr>
          <p:nvPr/>
        </p:nvSpPr>
        <p:spPr bwMode="auto">
          <a:xfrm>
            <a:off x="1199457" y="485127"/>
            <a:ext cx="9289032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Listen again.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Write down the words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 John and Mary use to describe the TV shows or movies. 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9" y="609541"/>
            <a:ext cx="926878" cy="926878"/>
          </a:xfrm>
          <a:prstGeom prst="rect">
            <a:avLst/>
          </a:prstGeom>
        </p:spPr>
      </p:pic>
      <p:graphicFrame>
        <p:nvGraphicFramePr>
          <p:cNvPr id="19" name="Group 55"/>
          <p:cNvGraphicFramePr>
            <a:graphicFrameLocks noGrp="1"/>
          </p:cNvGraphicFramePr>
          <p:nvPr/>
        </p:nvGraphicFramePr>
        <p:xfrm>
          <a:off x="330028" y="2127136"/>
          <a:ext cx="11266629" cy="255587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76884"/>
                <a:gridCol w="2232195"/>
                <a:gridCol w="2232248"/>
                <a:gridCol w="1800200"/>
                <a:gridCol w="1614490"/>
                <a:gridCol w="2110612"/>
              </a:tblGrid>
              <a:tr h="647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movies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Scary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shows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Sitcoms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Talk shows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7445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John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exciting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7445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150828" y="3243479"/>
            <a:ext cx="1873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exciting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282707" y="3268106"/>
            <a:ext cx="1517959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boring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8024915" y="3279263"/>
            <a:ext cx="1439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boring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9563284" y="3279264"/>
            <a:ext cx="2089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enjoyable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1606859" y="3966206"/>
            <a:ext cx="28924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meaningless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3821556" y="3966206"/>
            <a:ext cx="27003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meaningless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6137423" y="3975559"/>
            <a:ext cx="170187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relaxing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7872991" y="3966206"/>
            <a:ext cx="1727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relaxing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9527975" y="3952402"/>
            <a:ext cx="215976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wonderful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Section B 1c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54" y="370359"/>
            <a:ext cx="1180713" cy="11807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726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44" name="Picture 16"/>
          <p:cNvPicPr>
            <a:picLocks noChangeAspect="1" noChangeArrowheads="1"/>
          </p:cNvPicPr>
          <p:nvPr/>
        </p:nvPicPr>
        <p:blipFill>
          <a:blip r:embed="rId2">
            <a:lum bright="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4" t="25555" r="20859" b="34123"/>
          <a:stretch>
            <a:fillRect/>
          </a:stretch>
        </p:blipFill>
        <p:spPr bwMode="auto">
          <a:xfrm>
            <a:off x="139272" y="-697"/>
            <a:ext cx="5904086" cy="6716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45" name="Picture 17"/>
          <p:cNvPicPr>
            <a:picLocks noChangeAspect="1" noChangeArrowheads="1"/>
          </p:cNvPicPr>
          <p:nvPr/>
        </p:nvPicPr>
        <p:blipFill>
          <a:blip r:embed="rId2">
            <a:lum bright="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4" t="65375" r="20526" b="2756"/>
          <a:stretch>
            <a:fillRect/>
          </a:stretch>
        </p:blipFill>
        <p:spPr bwMode="auto">
          <a:xfrm>
            <a:off x="6024562" y="592138"/>
            <a:ext cx="6230869" cy="557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46" name="Oval 18"/>
          <p:cNvSpPr>
            <a:spLocks noChangeArrowheads="1"/>
          </p:cNvSpPr>
          <p:nvPr/>
        </p:nvSpPr>
        <p:spPr bwMode="auto">
          <a:xfrm>
            <a:off x="1156107" y="2384022"/>
            <a:ext cx="1771541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CC00FF"/>
              </a:solidFill>
            </a:endParaRPr>
          </a:p>
        </p:txBody>
      </p:sp>
      <p:sp>
        <p:nvSpPr>
          <p:cNvPr id="99347" name="Oval 19"/>
          <p:cNvSpPr>
            <a:spLocks noChangeArrowheads="1"/>
          </p:cNvSpPr>
          <p:nvPr/>
        </p:nvSpPr>
        <p:spPr bwMode="auto">
          <a:xfrm>
            <a:off x="3332826" y="2420938"/>
            <a:ext cx="1755061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CC00FF"/>
              </a:solidFill>
            </a:endParaRPr>
          </a:p>
        </p:txBody>
      </p:sp>
      <p:sp>
        <p:nvSpPr>
          <p:cNvPr id="99348" name="Oval 20"/>
          <p:cNvSpPr>
            <a:spLocks noChangeArrowheads="1"/>
          </p:cNvSpPr>
          <p:nvPr/>
        </p:nvSpPr>
        <p:spPr bwMode="auto">
          <a:xfrm>
            <a:off x="1208844" y="3378721"/>
            <a:ext cx="1790812" cy="431800"/>
          </a:xfrm>
          <a:prstGeom prst="ellipse">
            <a:avLst/>
          </a:prstGeom>
          <a:noFill/>
          <a:ln w="254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9" name="Oval 21"/>
          <p:cNvSpPr>
            <a:spLocks noChangeArrowheads="1"/>
          </p:cNvSpPr>
          <p:nvPr/>
        </p:nvSpPr>
        <p:spPr bwMode="auto">
          <a:xfrm>
            <a:off x="2525095" y="5805264"/>
            <a:ext cx="1132439" cy="431800"/>
          </a:xfrm>
          <a:prstGeom prst="ellipse">
            <a:avLst/>
          </a:prstGeom>
          <a:noFill/>
          <a:ln w="254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0" name="Oval 22"/>
          <p:cNvSpPr>
            <a:spLocks noChangeArrowheads="1"/>
          </p:cNvSpPr>
          <p:nvPr/>
        </p:nvSpPr>
        <p:spPr bwMode="auto">
          <a:xfrm>
            <a:off x="10702204" y="1269008"/>
            <a:ext cx="1011246" cy="431800"/>
          </a:xfrm>
          <a:prstGeom prst="ellipse">
            <a:avLst/>
          </a:prstGeom>
          <a:noFill/>
          <a:ln w="254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1" name="Oval 23"/>
          <p:cNvSpPr>
            <a:spLocks noChangeArrowheads="1"/>
          </p:cNvSpPr>
          <p:nvPr/>
        </p:nvSpPr>
        <p:spPr bwMode="auto">
          <a:xfrm>
            <a:off x="7124049" y="2380054"/>
            <a:ext cx="1492231" cy="431800"/>
          </a:xfrm>
          <a:prstGeom prst="ellipse">
            <a:avLst/>
          </a:prstGeom>
          <a:noFill/>
          <a:ln w="254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2" name="Oval 24"/>
          <p:cNvSpPr>
            <a:spLocks noChangeArrowheads="1"/>
          </p:cNvSpPr>
          <p:nvPr/>
        </p:nvSpPr>
        <p:spPr bwMode="auto">
          <a:xfrm>
            <a:off x="8040216" y="3424441"/>
            <a:ext cx="1584176" cy="431800"/>
          </a:xfrm>
          <a:prstGeom prst="ellipse">
            <a:avLst/>
          </a:prstGeom>
          <a:noFill/>
          <a:ln w="254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5" name="Oval 27"/>
          <p:cNvSpPr>
            <a:spLocks noChangeArrowheads="1"/>
          </p:cNvSpPr>
          <p:nvPr/>
        </p:nvSpPr>
        <p:spPr bwMode="auto">
          <a:xfrm>
            <a:off x="3935759" y="1895584"/>
            <a:ext cx="1152127" cy="431800"/>
          </a:xfrm>
          <a:prstGeom prst="ellipse">
            <a:avLst/>
          </a:prstGeom>
          <a:noFill/>
          <a:ln w="254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8" name="Line 30"/>
          <p:cNvSpPr>
            <a:spLocks noChangeShapeType="1"/>
          </p:cNvSpPr>
          <p:nvPr/>
        </p:nvSpPr>
        <p:spPr bwMode="auto">
          <a:xfrm>
            <a:off x="1272857" y="1412255"/>
            <a:ext cx="381515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59" name="Line 31"/>
          <p:cNvSpPr>
            <a:spLocks noChangeShapeType="1"/>
          </p:cNvSpPr>
          <p:nvPr/>
        </p:nvSpPr>
        <p:spPr bwMode="auto">
          <a:xfrm flipV="1">
            <a:off x="9624695" y="3933190"/>
            <a:ext cx="2195830" cy="508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61" name="Line 33"/>
          <p:cNvSpPr>
            <a:spLocks noChangeShapeType="1"/>
          </p:cNvSpPr>
          <p:nvPr/>
        </p:nvSpPr>
        <p:spPr bwMode="auto">
          <a:xfrm flipV="1">
            <a:off x="4224020" y="836930"/>
            <a:ext cx="1558290" cy="158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Line 31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7124065" y="4420235"/>
            <a:ext cx="4580890" cy="4572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3" name="Line 3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7032625" y="5090160"/>
            <a:ext cx="1156970" cy="2032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4" name="Oval 19"/>
          <p:cNvSpPr>
            <a:spLocks noChangeArrowheads="1"/>
          </p:cNvSpPr>
          <p:nvPr/>
        </p:nvSpPr>
        <p:spPr bwMode="auto">
          <a:xfrm>
            <a:off x="4079586" y="5804853"/>
            <a:ext cx="1755061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>
              <a:solidFill>
                <a:srgbClr val="CC00FF"/>
              </a:solidFill>
            </a:endParaRPr>
          </a:p>
        </p:txBody>
      </p:sp>
      <p:sp>
        <p:nvSpPr>
          <p:cNvPr id="5" name="Oval 19"/>
          <p:cNvSpPr>
            <a:spLocks noChangeArrowheads="1"/>
          </p:cNvSpPr>
          <p:nvPr/>
        </p:nvSpPr>
        <p:spPr bwMode="auto">
          <a:xfrm>
            <a:off x="1559560" y="6308725"/>
            <a:ext cx="1202055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>
              <a:solidFill>
                <a:srgbClr val="CC00FF"/>
              </a:solidFill>
            </a:endParaRPr>
          </a:p>
        </p:txBody>
      </p:sp>
      <p:sp>
        <p:nvSpPr>
          <p:cNvPr id="6" name="Oval 19"/>
          <p:cNvSpPr>
            <a:spLocks noChangeArrowheads="1"/>
          </p:cNvSpPr>
          <p:nvPr/>
        </p:nvSpPr>
        <p:spPr bwMode="auto">
          <a:xfrm>
            <a:off x="8760460" y="1844675"/>
            <a:ext cx="1607820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>
              <a:solidFill>
                <a:srgbClr val="CC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973736" y="1833007"/>
            <a:ext cx="10895448" cy="7694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Make a conversation and then practice it with a partner.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430072" y="2691497"/>
            <a:ext cx="1014396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5305" indent="-5353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01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84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61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4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16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88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60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32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A: What do you </a:t>
            </a:r>
            <a:r>
              <a:rPr lang="en-US" altLang="zh-CN" b="1" dirty="0">
                <a:solidFill>
                  <a:srgbClr val="009900"/>
                </a:solidFill>
              </a:rPr>
              <a:t>plan to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watch</a:t>
            </a:r>
            <a:r>
              <a:rPr lang="en-US" altLang="zh-CN" b="1" dirty="0"/>
              <a:t> on TV tonight?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B: I </a:t>
            </a:r>
            <a:r>
              <a:rPr lang="en-US" altLang="zh-CN" b="1" dirty="0">
                <a:solidFill>
                  <a:srgbClr val="009900"/>
                </a:solidFill>
              </a:rPr>
              <a:t>hope to</a:t>
            </a:r>
            <a:r>
              <a:rPr lang="en-US" altLang="zh-CN" b="1" dirty="0"/>
              <a:t> _________________, but I also </a:t>
            </a:r>
            <a:r>
              <a:rPr lang="en-US" altLang="zh-CN" b="1" dirty="0">
                <a:solidFill>
                  <a:srgbClr val="009900"/>
                </a:solidFill>
              </a:rPr>
              <a:t>want to </a:t>
            </a:r>
            <a:r>
              <a:rPr lang="en-US" altLang="zh-CN" b="1" dirty="0"/>
              <a:t>_________________. How about you? Do you _________________ a talk show or </a:t>
            </a:r>
            <a:r>
              <a:rPr lang="en-US" altLang="zh-CN" b="1" dirty="0" smtClean="0"/>
              <a:t>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A: Oh, I want to _________________.  </a:t>
            </a:r>
            <a:endParaRPr lang="en-US" altLang="zh-CN" b="1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959652" y="3898828"/>
            <a:ext cx="39639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watch sports shows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3634954" y="3256409"/>
            <a:ext cx="369411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watch game shows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262557" y="4463740"/>
            <a:ext cx="30241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want to watch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8500110" y="4464050"/>
            <a:ext cx="30810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a soap opera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4353653" y="5028652"/>
            <a:ext cx="376237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watch a soap opera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6" y="1682901"/>
            <a:ext cx="1008596" cy="10085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353243" y="404495"/>
            <a:ext cx="328104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Activity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  <p:bldP spid="9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343470" y="1805238"/>
            <a:ext cx="10179685" cy="442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580" indent="-449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227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03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8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58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530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102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74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1. What do you think of game shows?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2. What comedy shows do you like to watch?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3. Do you plan to watch a sports show tonight?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4. What can you expect to learn from the news?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    </a:t>
            </a:r>
            <a:r>
              <a:rPr lang="en-US" altLang="zh-CN" b="1" dirty="0" smtClean="0"/>
              <a:t>_______________________________________________</a:t>
            </a:r>
            <a:endParaRPr lang="en-US" altLang="zh-CN" b="1" dirty="0"/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1786255" y="2382520"/>
            <a:ext cx="92970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I love/like/don’t mind/can’t stand them.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1802130" y="3402330"/>
            <a:ext cx="97205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I like to watch </a:t>
            </a:r>
            <a:r>
              <a:rPr lang="en-US" altLang="zh-CN" b="1" i="1" dirty="0">
                <a:solidFill>
                  <a:srgbClr val="FF0000"/>
                </a:solidFill>
              </a:rPr>
              <a:t>The Funnyman/Comedy Central Roast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1802130" y="4505960"/>
            <a:ext cx="93230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Yes, I do. I think it’s exciting./ No, I don’t.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1802076" y="5549280"/>
            <a:ext cx="972108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 expect to find out what’s going </a:t>
            </a:r>
            <a:r>
              <a:rPr lang="en-US" altLang="zh-CN" b="1" dirty="0" smtClean="0">
                <a:solidFill>
                  <a:srgbClr val="FF0000"/>
                </a:solidFill>
              </a:rPr>
              <a:t>on around </a:t>
            </a:r>
            <a:r>
              <a:rPr lang="en-US" altLang="zh-CN" b="1" dirty="0">
                <a:solidFill>
                  <a:srgbClr val="FF0000"/>
                </a:solidFill>
              </a:rPr>
              <a:t>the world.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343472" y="548680"/>
            <a:ext cx="9531611" cy="12684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Answer these questions. Give answers that are true for you.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6" y="667601"/>
            <a:ext cx="981557" cy="9815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1847528" y="1647189"/>
            <a:ext cx="8784976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Tell your partner what John and Mary like to watch and why. Then tell your partner what you like to watch and why.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1487488" y="3717032"/>
            <a:ext cx="7375375" cy="2058551"/>
          </a:xfrm>
          <a:prstGeom prst="wedgeRoundRectCallout">
            <a:avLst>
              <a:gd name="adj1" fmla="val 57056"/>
              <a:gd name="adj2" fmla="val -8741"/>
              <a:gd name="adj3" fmla="val 16667"/>
            </a:avLst>
          </a:prstGeom>
          <a:noFill/>
          <a:ln w="38100" algn="ctr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>
                <a:cs typeface="Times New Roman" panose="02020603050405020304" pitchFamily="18" charset="0"/>
              </a:rPr>
              <a:t>John wants to watch talk shows because they’re enjoyable. I like to watch action movies because they’re exciting.</a:t>
            </a:r>
            <a:endParaRPr lang="zh-CN" altLang="en-US" b="1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916832"/>
            <a:ext cx="969590" cy="969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t="3800" r="25588"/>
          <a:stretch>
            <a:fillRect/>
          </a:stretch>
        </p:blipFill>
        <p:spPr>
          <a:xfrm>
            <a:off x="9480376" y="4103292"/>
            <a:ext cx="1540783" cy="2276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679711"/>
            <a:ext cx="3600400" cy="9674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标注 2"/>
          <p:cNvSpPr>
            <a:spLocks noChangeArrowheads="1"/>
          </p:cNvSpPr>
          <p:nvPr/>
        </p:nvSpPr>
        <p:spPr bwMode="auto">
          <a:xfrm>
            <a:off x="3792539" y="980727"/>
            <a:ext cx="7488037" cy="1943447"/>
          </a:xfrm>
          <a:prstGeom prst="wedgeRoundRectCallout">
            <a:avLst>
              <a:gd name="adj1" fmla="val -58649"/>
              <a:gd name="adj2" fmla="val 2503"/>
              <a:gd name="adj3" fmla="val 16667"/>
            </a:avLst>
          </a:prstGeom>
          <a:noFill/>
          <a:ln w="12700" algn="ctr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0000FF">
                    <a:alpha val="88000"/>
                  </a:srgbClr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Mary wants to watch talk shows because they’re wonderful. I like to watch action movies because they’re exciting.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623392" y="4052633"/>
            <a:ext cx="7776864" cy="1800225"/>
          </a:xfrm>
          <a:prstGeom prst="wedgeRoundRectCallout">
            <a:avLst>
              <a:gd name="adj1" fmla="val 57130"/>
              <a:gd name="adj2" fmla="val 23282"/>
              <a:gd name="adj3" fmla="val 16667"/>
            </a:avLst>
          </a:prstGeom>
          <a:noFill/>
          <a:ln w="12700" algn="ctr">
            <a:solidFill>
              <a:srgbClr val="CC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John wants to watch … because they’re … I like to watch … because they’re …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548680"/>
            <a:ext cx="2016224" cy="30243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3356992"/>
            <a:ext cx="2293704" cy="31915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6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5" name="Text Box 5"/>
          <p:cNvSpPr txBox="1">
            <a:spLocks noChangeArrowheads="1"/>
          </p:cNvSpPr>
          <p:nvPr/>
        </p:nvSpPr>
        <p:spPr bwMode="auto">
          <a:xfrm>
            <a:off x="623392" y="980728"/>
            <a:ext cx="1000911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Look at the </a:t>
            </a:r>
            <a:r>
              <a:rPr lang="en-US" altLang="zh-CN" b="1" dirty="0" err="1" smtClean="0">
                <a:solidFill>
                  <a:srgbClr val="0000FF"/>
                </a:solidFill>
                <a:latin typeface="Arial" panose="020B0604020202020204" pitchFamily="34" charset="0"/>
              </a:rPr>
              <a:t>tapescripts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 and answer the questions.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23392" y="1572750"/>
            <a:ext cx="11017224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1. What </a:t>
            </a:r>
            <a:r>
              <a:rPr lang="en-US" altLang="zh-CN" b="1" dirty="0"/>
              <a:t>did Mary want to watch at the beginning? </a:t>
            </a:r>
            <a:endParaRPr lang="en-US" altLang="zh-CN" b="1" dirty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b="1" dirty="0"/>
              <a:t>2. What kind of movies does John like? Why? What does Mary think of them?</a:t>
            </a:r>
            <a:endParaRPr lang="en-US" altLang="zh-CN" b="1" dirty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b="1" dirty="0" smtClean="0"/>
              <a:t>3. What kind of TV shows does Mary like? Does John like them? Why?</a:t>
            </a:r>
            <a:endParaRPr lang="en-US" altLang="zh-CN" b="1" dirty="0" smtClean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b="1" dirty="0" smtClean="0"/>
              <a:t>4. What kind of TV shows do John and Mary both like? What do Mary and John think of them?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63352" y="404664"/>
            <a:ext cx="11521280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1. What did Mary want to watch at the beginning? 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endParaRPr lang="en-US" altLang="zh-CN" b="1" dirty="0" smtClean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b="1" dirty="0" smtClean="0"/>
              <a:t>2. What kind of movies does John like? Why? What does Mary think of them?</a:t>
            </a:r>
            <a:endParaRPr lang="en-US" altLang="zh-CN" b="1" dirty="0" smtClean="0"/>
          </a:p>
          <a:p>
            <a:pPr marL="450850" indent="-450850" eaLnBrk="1" hangingPunct="1">
              <a:lnSpc>
                <a:spcPct val="120000"/>
              </a:lnSpc>
            </a:pPr>
            <a:endParaRPr lang="en-US" altLang="zh-CN" b="1" dirty="0"/>
          </a:p>
          <a:p>
            <a:pPr marL="450850" indent="-450850" eaLnBrk="1" hangingPunct="1">
              <a:lnSpc>
                <a:spcPct val="120000"/>
              </a:lnSpc>
            </a:pPr>
            <a:endParaRPr lang="en-US" altLang="zh-CN" b="1" dirty="0" smtClean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b="1" dirty="0" smtClean="0"/>
              <a:t>3. What </a:t>
            </a:r>
            <a:r>
              <a:rPr lang="en-US" altLang="zh-CN" b="1" dirty="0"/>
              <a:t>kind of TV shows does Mary like? Does John like them? Why</a:t>
            </a:r>
            <a:r>
              <a:rPr lang="en-US" altLang="zh-CN" b="1" dirty="0" smtClean="0"/>
              <a:t>?</a:t>
            </a:r>
            <a:endParaRPr lang="en-US" altLang="zh-CN" b="1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95400" y="964149"/>
            <a:ext cx="1015312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wanted to watch a movie.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95400" y="2740524"/>
            <a:ext cx="1130525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John likes action movies and scary movies. Because those movies are exciting. Mary thinks those movies are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meaningless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95400" y="5076384"/>
            <a:ext cx="972108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Mary likes game shows and sitcoms. 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No, John doesn’t like them. He thinks they’re boring.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E:\图片库\动作\野餐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3"/>
          <a:stretch>
            <a:fillRect/>
          </a:stretch>
        </p:blipFill>
        <p:spPr bwMode="auto">
          <a:xfrm>
            <a:off x="1013442" y="2636912"/>
            <a:ext cx="2102991" cy="16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3210141" y="2505784"/>
            <a:ext cx="828092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my sister, expect, have a picnic, next weekend</a:t>
            </a:r>
            <a:endParaRPr lang="en-US" altLang="zh-CN" b="1" dirty="0"/>
          </a:p>
        </p:txBody>
      </p:sp>
      <p:sp>
        <p:nvSpPr>
          <p:cNvPr id="8" name="Text Box 43"/>
          <p:cNvSpPr txBox="1">
            <a:spLocks noChangeArrowheads="1"/>
          </p:cNvSpPr>
          <p:nvPr/>
        </p:nvSpPr>
        <p:spPr bwMode="auto">
          <a:xfrm>
            <a:off x="3214080" y="3189048"/>
            <a:ext cx="818327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My sister expects to have a picnic next weekend.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1988" name="Picture 4" descr="E:\图片库\动作\骑自行车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4695363"/>
            <a:ext cx="1741083" cy="171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6"/>
          <p:cNvSpPr txBox="1">
            <a:spLocks noChangeArrowheads="1"/>
          </p:cNvSpPr>
          <p:nvPr/>
        </p:nvSpPr>
        <p:spPr bwMode="auto">
          <a:xfrm>
            <a:off x="3215680" y="4869160"/>
            <a:ext cx="852258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Eric, decide, ride his bike to school, tomorrow </a:t>
            </a:r>
            <a:endParaRPr lang="en-US" altLang="zh-CN" b="1" dirty="0"/>
          </a:p>
        </p:txBody>
      </p:sp>
      <p:sp>
        <p:nvSpPr>
          <p:cNvPr id="11" name="Text Box 38"/>
          <p:cNvSpPr txBox="1">
            <a:spLocks noChangeArrowheads="1"/>
          </p:cNvSpPr>
          <p:nvPr/>
        </p:nvSpPr>
        <p:spPr bwMode="auto">
          <a:xfrm>
            <a:off x="3210141" y="5552424"/>
            <a:ext cx="842493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Eric decides to ride his bike to school tomorrow.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37"/>
          <p:cNvSpPr txBox="1">
            <a:spLocks noChangeArrowheads="1"/>
          </p:cNvSpPr>
          <p:nvPr/>
        </p:nvSpPr>
        <p:spPr bwMode="auto">
          <a:xfrm>
            <a:off x="3215680" y="714468"/>
            <a:ext cx="756952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Jack, hope, play basketball, after class</a:t>
            </a:r>
            <a:endParaRPr lang="en-US" altLang="zh-CN" b="1" dirty="0"/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>
            <a:off x="3188440" y="1416604"/>
            <a:ext cx="835292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Jack hopes to play basketball after class.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3" name="Picture 13" descr="3191022_161252445000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503472"/>
            <a:ext cx="1433438" cy="18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11" grpId="0" autoUpdateAnimBg="0"/>
      <p:bldP spid="1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911424" y="1556792"/>
            <a:ext cx="1015312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0850" indent="-450850" eaLnBrk="1" hangingPunct="1">
              <a:lnSpc>
                <a:spcPct val="120000"/>
              </a:lnSpc>
            </a:pPr>
            <a:r>
              <a:rPr lang="en-US" altLang="zh-CN" b="1" dirty="0" smtClean="0"/>
              <a:t>4. What kind of TV shows do John and Mary both like? What do Mary and John think of them?</a:t>
            </a:r>
            <a:endParaRPr lang="en-US" altLang="zh-CN" b="1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343472" y="2779434"/>
            <a:ext cx="972108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They both like talk shows. Mary thinks they’re more enjoyable. John thinks they’re wonderful.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06439" y="2523915"/>
            <a:ext cx="11020797" cy="12741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名词</a:t>
            </a:r>
            <a:r>
              <a:rPr lang="en-US" altLang="zh-CN" b="1" dirty="0">
                <a:solidFill>
                  <a:srgbClr val="FF0000"/>
                </a:solidFill>
              </a:rPr>
              <a:t>meaning (</a:t>
            </a:r>
            <a:r>
              <a:rPr lang="zh-CN" altLang="en-US" b="1" dirty="0">
                <a:solidFill>
                  <a:srgbClr val="FF0000"/>
                </a:solidFill>
              </a:rPr>
              <a:t>意思</a:t>
            </a:r>
            <a:r>
              <a:rPr lang="en-US" altLang="zh-CN" b="1" dirty="0">
                <a:solidFill>
                  <a:srgbClr val="FF0000"/>
                </a:solidFill>
              </a:rPr>
              <a:t>) + </a:t>
            </a:r>
            <a:r>
              <a:rPr lang="zh-CN" altLang="en-US" b="1" dirty="0">
                <a:solidFill>
                  <a:srgbClr val="FF0000"/>
                </a:solidFill>
              </a:rPr>
              <a:t>后缀</a:t>
            </a:r>
            <a:r>
              <a:rPr lang="en-US" altLang="zh-CN" b="1" dirty="0">
                <a:solidFill>
                  <a:srgbClr val="FF0000"/>
                </a:solidFill>
              </a:rPr>
              <a:t>less (</a:t>
            </a:r>
            <a:r>
              <a:rPr lang="zh-CN" altLang="en-US" b="1" dirty="0">
                <a:solidFill>
                  <a:srgbClr val="FF0000"/>
                </a:solidFill>
              </a:rPr>
              <a:t>无</a:t>
            </a:r>
            <a:r>
              <a:rPr lang="en-US" altLang="zh-CN" b="1" dirty="0">
                <a:solidFill>
                  <a:srgbClr val="FF0000"/>
                </a:solidFill>
              </a:rPr>
              <a:t>, </a:t>
            </a:r>
            <a:r>
              <a:rPr lang="zh-CN" altLang="en-US" b="1" dirty="0">
                <a:solidFill>
                  <a:srgbClr val="FF0000"/>
                </a:solidFill>
              </a:rPr>
              <a:t>没有</a:t>
            </a:r>
            <a:r>
              <a:rPr lang="en-US" altLang="zh-CN" b="1" dirty="0">
                <a:solidFill>
                  <a:srgbClr val="FF0000"/>
                </a:solidFill>
              </a:rPr>
              <a:t>) → meaningless, </a:t>
            </a:r>
            <a:r>
              <a:rPr lang="zh-CN" altLang="en-US" b="1" dirty="0">
                <a:solidFill>
                  <a:srgbClr val="FF0000"/>
                </a:solidFill>
              </a:rPr>
              <a:t>是个多音节形容词。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632" y="1847454"/>
            <a:ext cx="874871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meaningless </a:t>
            </a:r>
            <a:r>
              <a:rPr lang="en-US" altLang="zh-CN" b="1" i="1" dirty="0">
                <a:solidFill>
                  <a:srgbClr val="FF0000"/>
                </a:solidFill>
              </a:rPr>
              <a:t>adj.</a:t>
            </a:r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毫无</a:t>
            </a:r>
            <a:r>
              <a:rPr lang="zh-CN" altLang="en-US" b="1" dirty="0"/>
              <a:t>意义的</a:t>
            </a:r>
            <a:r>
              <a:rPr lang="en-US" altLang="zh-CN" b="1" dirty="0"/>
              <a:t>; </a:t>
            </a:r>
            <a:r>
              <a:rPr lang="zh-CN" altLang="en-US" b="1" dirty="0"/>
              <a:t>意思不明确的</a:t>
            </a:r>
            <a:endParaRPr lang="en-US" altLang="zh-CN" b="1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57632" y="3798110"/>
            <a:ext cx="988684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714375" indent="-714375" eaLnBrk="1" hangingPunct="1">
              <a:lnSpc>
                <a:spcPct val="120000"/>
              </a:lnSpc>
            </a:pPr>
            <a:r>
              <a:rPr lang="en-US" altLang="zh-CN" b="1" dirty="0"/>
              <a:t>e.g. My dad doesn’t like soap operas. He </a:t>
            </a:r>
            <a:r>
              <a:rPr lang="en-US" altLang="zh-CN" b="1" dirty="0" smtClean="0"/>
              <a:t>thinks </a:t>
            </a:r>
            <a:r>
              <a:rPr lang="en-US" altLang="zh-CN" b="1" dirty="0"/>
              <a:t>they’re </a:t>
            </a:r>
            <a:r>
              <a:rPr lang="en-US" altLang="zh-CN" b="1" dirty="0">
                <a:solidFill>
                  <a:srgbClr val="FF0000"/>
                </a:solidFill>
              </a:rPr>
              <a:t>meaningless</a:t>
            </a:r>
            <a:r>
              <a:rPr lang="en-US" altLang="zh-CN" b="1" dirty="0" smtClean="0"/>
              <a:t>. (</a:t>
            </a:r>
            <a:r>
              <a:rPr lang="zh-CN" altLang="en-US" b="1" dirty="0" smtClean="0"/>
              <a:t>翻译</a:t>
            </a:r>
            <a:r>
              <a:rPr lang="en-US" altLang="zh-CN" b="1" dirty="0" smtClean="0"/>
              <a:t>)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       我爸爸不喜欢肥皂剧，他认为它们</a:t>
            </a:r>
            <a:r>
              <a:rPr lang="zh-CN" altLang="en-US" b="1" dirty="0" smtClean="0"/>
              <a:t>没有意义</a:t>
            </a:r>
            <a:r>
              <a:rPr lang="zh-CN" altLang="en-US" b="1" dirty="0"/>
              <a:t>。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574745"/>
            <a:ext cx="5976664" cy="120055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2387687" y="1847151"/>
            <a:ext cx="7344617" cy="4228850"/>
          </a:xfrm>
          <a:prstGeom prst="rect">
            <a:avLst/>
          </a:prstGeom>
          <a:noFill/>
          <a:ln w="19050">
            <a:solidFill>
              <a:srgbClr val="F7F52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action movie</a:t>
            </a:r>
            <a:r>
              <a:rPr lang="en-US" altLang="zh-CN" b="1" dirty="0"/>
              <a:t>  </a:t>
            </a:r>
            <a:r>
              <a:rPr lang="zh-CN" altLang="en-US" b="1" dirty="0"/>
              <a:t>动作影片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scary movie </a:t>
            </a:r>
            <a:r>
              <a:rPr lang="en-US" altLang="zh-CN" b="1" dirty="0"/>
              <a:t>  </a:t>
            </a:r>
            <a:r>
              <a:rPr lang="zh-CN" altLang="en-US" b="1" dirty="0"/>
              <a:t>恐怖电影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How about something </a:t>
            </a:r>
            <a:r>
              <a:rPr lang="en-US" altLang="zh-CN" b="1" dirty="0">
                <a:solidFill>
                  <a:srgbClr val="FF0000"/>
                </a:solidFill>
              </a:rPr>
              <a:t>exciting</a:t>
            </a:r>
            <a:r>
              <a:rPr lang="en-US" altLang="zh-CN" b="1" dirty="0"/>
              <a:t>…?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I think those movies </a:t>
            </a:r>
            <a:r>
              <a:rPr lang="en-US" altLang="zh-CN" b="1" dirty="0" smtClean="0"/>
              <a:t>are </a:t>
            </a:r>
            <a:r>
              <a:rPr lang="en-US" altLang="zh-CN" b="1" dirty="0">
                <a:solidFill>
                  <a:srgbClr val="FF0000"/>
                </a:solidFill>
              </a:rPr>
              <a:t>meaningless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I want to watch something </a:t>
            </a:r>
            <a:r>
              <a:rPr lang="en-US" altLang="zh-CN" b="1" dirty="0">
                <a:solidFill>
                  <a:srgbClr val="FF0000"/>
                </a:solidFill>
              </a:rPr>
              <a:t>relaxing</a:t>
            </a:r>
            <a:r>
              <a:rPr lang="en-US" altLang="zh-CN" b="1" dirty="0"/>
              <a:t>…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I think they’re </a:t>
            </a:r>
            <a:r>
              <a:rPr lang="en-US" altLang="zh-CN" b="1" dirty="0">
                <a:solidFill>
                  <a:srgbClr val="FF0000"/>
                </a:solidFill>
              </a:rPr>
              <a:t>boring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I think they’re </a:t>
            </a:r>
            <a:r>
              <a:rPr lang="en-US" altLang="zh-CN" b="1" dirty="0">
                <a:solidFill>
                  <a:srgbClr val="FF0000"/>
                </a:solidFill>
              </a:rPr>
              <a:t>wonderful</a:t>
            </a:r>
            <a:r>
              <a:rPr lang="en-US" altLang="zh-CN" b="1" dirty="0"/>
              <a:t>.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723802"/>
            <a:ext cx="3672408" cy="11262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00" name="Rectangle 12"/>
          <p:cNvSpPr>
            <a:spLocks noChangeArrowheads="1"/>
          </p:cNvSpPr>
          <p:nvPr/>
        </p:nvSpPr>
        <p:spPr bwMode="auto">
          <a:xfrm>
            <a:off x="839416" y="2492896"/>
            <a:ext cx="1044116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1. Jill </a:t>
            </a:r>
            <a:r>
              <a:rPr lang="en-US" altLang="zh-CN" b="1" dirty="0" smtClean="0">
                <a:cs typeface="Times New Roman" panose="02020603050405020304" pitchFamily="18" charset="0"/>
              </a:rPr>
              <a:t>doesn’t </a:t>
            </a:r>
            <a:r>
              <a:rPr lang="en-US" altLang="zh-CN" b="1" dirty="0">
                <a:cs typeface="Times New Roman" panose="02020603050405020304" pitchFamily="18" charset="0"/>
              </a:rPr>
              <a:t>like watching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_______ _______(</a:t>
            </a:r>
            <a:r>
              <a:rPr lang="zh-CN" altLang="zh-CN" b="1" dirty="0">
                <a:cs typeface="Times New Roman" panose="02020603050405020304" pitchFamily="18" charset="0"/>
              </a:rPr>
              <a:t>动作影片</a:t>
            </a:r>
            <a:r>
              <a:rPr lang="en-US" altLang="zh-CN" b="1" dirty="0" smtClean="0">
                <a:cs typeface="Times New Roman" panose="02020603050405020304" pitchFamily="18" charset="0"/>
              </a:rPr>
              <a:t>).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Jane never </a:t>
            </a:r>
            <a:r>
              <a:rPr lang="en-US" altLang="zh-CN" b="1" dirty="0" smtClean="0">
                <a:cs typeface="Times New Roman" panose="02020603050405020304" pitchFamily="18" charset="0"/>
              </a:rPr>
              <a:t>watches </a:t>
            </a:r>
            <a:r>
              <a:rPr lang="en-US" altLang="zh-CN" b="1" dirty="0">
                <a:cs typeface="Times New Roman" panose="02020603050405020304" pitchFamily="18" charset="0"/>
              </a:rPr>
              <a:t>scary movies. She thinks they are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_____________. (</a:t>
            </a:r>
            <a:r>
              <a:rPr lang="en-US" altLang="zh-CN" b="1" dirty="0">
                <a:cs typeface="Times New Roman" panose="02020603050405020304" pitchFamily="18" charset="0"/>
              </a:rPr>
              <a:t>meaning</a:t>
            </a:r>
            <a:r>
              <a:rPr lang="en-US" altLang="zh-CN" b="1" dirty="0" smtClean="0">
                <a:cs typeface="Times New Roman" panose="02020603050405020304" pitchFamily="18" charset="0"/>
              </a:rPr>
              <a:t>).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Linda </a:t>
            </a:r>
            <a:r>
              <a:rPr lang="en-US" altLang="zh-CN" b="1" dirty="0" smtClean="0">
                <a:cs typeface="Times New Roman" panose="02020603050405020304" pitchFamily="18" charset="0"/>
              </a:rPr>
              <a:t>watched </a:t>
            </a:r>
            <a:r>
              <a:rPr lang="en-US" altLang="zh-CN" b="1" dirty="0">
                <a:cs typeface="Times New Roman" panose="02020603050405020304" pitchFamily="18" charset="0"/>
              </a:rPr>
              <a:t>two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______________(</a:t>
            </a:r>
            <a:r>
              <a:rPr lang="zh-CN" altLang="zh-CN" b="1" dirty="0">
                <a:cs typeface="Times New Roman" panose="02020603050405020304" pitchFamily="18" charset="0"/>
              </a:rPr>
              <a:t>电影</a:t>
            </a:r>
            <a:r>
              <a:rPr lang="en-US" altLang="zh-CN" b="1" dirty="0">
                <a:cs typeface="Times New Roman" panose="02020603050405020304" pitchFamily="18" charset="0"/>
              </a:rPr>
              <a:t>) last night and both of them were interesting.</a:t>
            </a:r>
            <a:endParaRPr lang="zh-CN" altLang="zh-CN" b="1" dirty="0">
              <a:cs typeface="Times New Roman" panose="02020603050405020304" pitchFamily="18" charset="0"/>
            </a:endParaRPr>
          </a:p>
        </p:txBody>
      </p:sp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5843972" y="2536053"/>
            <a:ext cx="35283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action </a:t>
            </a:r>
            <a:r>
              <a:rPr lang="en-US" altLang="zh-CN" b="1" dirty="0" smtClean="0">
                <a:solidFill>
                  <a:srgbClr val="FF0000"/>
                </a:solidFill>
              </a:rPr>
              <a:t>   movies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1490966" y="3704278"/>
            <a:ext cx="25384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meaningless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804859" y="4282832"/>
            <a:ext cx="2803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films / </a:t>
            </a:r>
            <a:r>
              <a:rPr lang="en-US" altLang="zh-CN" b="1" dirty="0" smtClean="0">
                <a:solidFill>
                  <a:srgbClr val="FF0000"/>
                </a:solidFill>
              </a:rPr>
              <a:t>movies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88" y="908720"/>
            <a:ext cx="3816424" cy="117037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39840" y="1976828"/>
            <a:ext cx="5544616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根据括号内的提示完成句子。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02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5"/>
          <p:cNvSpPr>
            <a:spLocks noChangeArrowheads="1"/>
          </p:cNvSpPr>
          <p:nvPr/>
        </p:nvSpPr>
        <p:spPr bwMode="auto">
          <a:xfrm>
            <a:off x="1415480" y="2420888"/>
            <a:ext cx="936104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Write a </a:t>
            </a:r>
            <a:r>
              <a:rPr lang="en-US" altLang="zh-CN" b="1" dirty="0" smtClean="0">
                <a:solidFill>
                  <a:schemeClr val="bg1"/>
                </a:solidFill>
              </a:rPr>
              <a:t>short passage </a:t>
            </a:r>
            <a:r>
              <a:rPr lang="en-US" altLang="zh-CN" b="1" dirty="0">
                <a:solidFill>
                  <a:schemeClr val="bg1"/>
                </a:solidFill>
              </a:rPr>
              <a:t>to tell what your family like to watch and why.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457200" indent="-457200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Preview the passage </a:t>
            </a:r>
            <a:r>
              <a:rPr lang="en-US" altLang="zh-CN" b="1" dirty="0" smtClean="0">
                <a:solidFill>
                  <a:schemeClr val="bg1"/>
                </a:solidFill>
              </a:rPr>
              <a:t>on page 37.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052736"/>
            <a:ext cx="4968552" cy="12029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4295800" y="4100403"/>
            <a:ext cx="7488832" cy="696750"/>
          </a:xfrm>
          <a:prstGeom prst="wedgeRoundRectCallout">
            <a:avLst>
              <a:gd name="adj1" fmla="val -49894"/>
              <a:gd name="adj2" fmla="val -12625"/>
              <a:gd name="adj3" fmla="val 16667"/>
            </a:avLst>
          </a:prstGeom>
          <a:noFill/>
          <a:ln w="12700" algn="ctr">
            <a:solidFill>
              <a:srgbClr val="FF33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I don’t like them. Because they’re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boring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4295800" y="2882895"/>
            <a:ext cx="7164796" cy="610230"/>
          </a:xfrm>
          <a:prstGeom prst="wedgeRoundRectCallout">
            <a:avLst>
              <a:gd name="adj1" fmla="val -48898"/>
              <a:gd name="adj2" fmla="val 16301"/>
              <a:gd name="adj3" fmla="val 16667"/>
            </a:avLst>
          </a:prstGeom>
          <a:noFill/>
          <a:ln w="12700" algn="ctr">
            <a:solidFill>
              <a:srgbClr val="00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I like them. Because they’re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interesting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1775520" y="1648667"/>
            <a:ext cx="90010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do you think of game shows? Why?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852936"/>
            <a:ext cx="3585939" cy="23887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 t="25210" r="5482" b="25281"/>
          <a:stretch>
            <a:fillRect/>
          </a:stretch>
        </p:blipFill>
        <p:spPr>
          <a:xfrm>
            <a:off x="3215680" y="714675"/>
            <a:ext cx="5400600" cy="82597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711624" y="908720"/>
            <a:ext cx="720080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do you think of news? Why?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圆角矩形标注 19"/>
          <p:cNvSpPr>
            <a:spLocks noChangeArrowheads="1"/>
          </p:cNvSpPr>
          <p:nvPr/>
        </p:nvSpPr>
        <p:spPr bwMode="auto">
          <a:xfrm>
            <a:off x="1415480" y="4051005"/>
            <a:ext cx="5097255" cy="1439863"/>
          </a:xfrm>
          <a:prstGeom prst="wedgeRoundRectCallout">
            <a:avLst>
              <a:gd name="adj1" fmla="val -9306"/>
              <a:gd name="adj2" fmla="val -3912"/>
              <a:gd name="adj3" fmla="val 16667"/>
            </a:avLst>
          </a:prstGeom>
          <a:noFill/>
          <a:ln w="12700" algn="ctr">
            <a:solidFill>
              <a:srgbClr val="00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don’t mind them. They’re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educational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21" name="圆角矩形标注 20"/>
          <p:cNvSpPr>
            <a:spLocks noChangeArrowheads="1"/>
          </p:cNvSpPr>
          <p:nvPr/>
        </p:nvSpPr>
        <p:spPr bwMode="auto">
          <a:xfrm>
            <a:off x="1415481" y="2179168"/>
            <a:ext cx="5111370" cy="1511797"/>
          </a:xfrm>
          <a:prstGeom prst="wedgeRoundRectCallout">
            <a:avLst>
              <a:gd name="adj1" fmla="val -45315"/>
              <a:gd name="adj2" fmla="val -3528"/>
              <a:gd name="adj3" fmla="val 16667"/>
            </a:avLst>
          </a:prstGeom>
          <a:noFill/>
          <a:ln w="12700" algn="ctr">
            <a:solidFill>
              <a:srgbClr val="FF33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can’t stand them. Because they’re too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serious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2250632"/>
            <a:ext cx="3561340" cy="32402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40182" y="2249737"/>
            <a:ext cx="10543262" cy="2456057"/>
          </a:xfrm>
          <a:prstGeom prst="rect">
            <a:avLst/>
          </a:prstGeom>
          <a:noFill/>
          <a:ln w="19050">
            <a:solidFill>
              <a:srgbClr val="04B899"/>
            </a:solidFill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I think </a:t>
            </a:r>
            <a:r>
              <a:rPr lang="en-US" altLang="zh-CN" b="1" dirty="0">
                <a:solidFill>
                  <a:srgbClr val="FF0000"/>
                </a:solidFill>
              </a:rPr>
              <a:t>cartoons</a:t>
            </a:r>
            <a:r>
              <a:rPr lang="en-US" altLang="zh-CN" b="1" dirty="0">
                <a:solidFill>
                  <a:srgbClr val="009900"/>
                </a:solidFill>
              </a:rPr>
              <a:t> </a:t>
            </a:r>
            <a:r>
              <a:rPr lang="en-US" altLang="zh-CN" b="1" dirty="0"/>
              <a:t>are</a:t>
            </a:r>
            <a:r>
              <a:rPr lang="en-US" altLang="zh-CN" b="1" dirty="0">
                <a:solidFill>
                  <a:srgbClr val="009900"/>
                </a:solidFill>
              </a:rPr>
              <a:t> </a:t>
            </a:r>
            <a:r>
              <a:rPr lang="en-US" altLang="zh-CN" b="1" dirty="0"/>
              <a:t>enjoyable. I love </a:t>
            </a:r>
            <a:r>
              <a:rPr lang="en-US" altLang="zh-CN" b="1" dirty="0">
                <a:solidFill>
                  <a:srgbClr val="FF0000"/>
                </a:solidFill>
              </a:rPr>
              <a:t>action </a:t>
            </a:r>
            <a:r>
              <a:rPr lang="en-US" altLang="zh-CN" b="1" dirty="0" smtClean="0">
                <a:solidFill>
                  <a:srgbClr val="FF0000"/>
                </a:solidFill>
              </a:rPr>
              <a:t>movies</a:t>
            </a:r>
            <a:r>
              <a:rPr lang="en-US" altLang="zh-CN" b="1" dirty="0" smtClean="0"/>
              <a:t>, </a:t>
            </a:r>
            <a:r>
              <a:rPr lang="en-US" altLang="zh-CN" b="1" dirty="0"/>
              <a:t>but I can’t stand </a:t>
            </a:r>
            <a:r>
              <a:rPr lang="en-US" altLang="zh-CN" b="1" dirty="0">
                <a:solidFill>
                  <a:srgbClr val="FF0000"/>
                </a:solidFill>
              </a:rPr>
              <a:t>scary movies</a:t>
            </a:r>
            <a:r>
              <a:rPr lang="en-US" altLang="zh-CN" b="1" dirty="0" smtClean="0"/>
              <a:t>.   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我</a:t>
            </a:r>
            <a:r>
              <a:rPr lang="zh-CN" altLang="en-US" b="1" dirty="0"/>
              <a:t>认为动画片很有意思。我喜欢动作电影，但我不能</a:t>
            </a:r>
            <a:r>
              <a:rPr lang="zh-CN" altLang="en-US" b="1" dirty="0" smtClean="0"/>
              <a:t>忍受恐怖</a:t>
            </a:r>
            <a:r>
              <a:rPr lang="zh-CN" altLang="en-US" b="1" dirty="0"/>
              <a:t>电影。</a:t>
            </a:r>
            <a:endParaRPr lang="zh-CN" altLang="en-US" b="1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23392" y="1405030"/>
            <a:ext cx="966089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kind of movie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is it?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do you think of it?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365880" y="4942689"/>
            <a:ext cx="6552728" cy="1274195"/>
          </a:xfrm>
          <a:prstGeom prst="rect">
            <a:avLst/>
          </a:prstGeom>
          <a:noFill/>
          <a:ln w="19050">
            <a:solidFill>
              <a:srgbClr val="04B899"/>
            </a:solidFill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I think … is / are…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I love / can’t stand / don’t mind</a:t>
            </a:r>
            <a:r>
              <a:rPr lang="en-US" altLang="zh-CN" b="1" dirty="0" smtClean="0"/>
              <a:t>…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7" b="16247"/>
          <a:stretch>
            <a:fillRect/>
          </a:stretch>
        </p:blipFill>
        <p:spPr>
          <a:xfrm>
            <a:off x="3863752" y="328336"/>
            <a:ext cx="4296125" cy="10150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42" y="4705794"/>
            <a:ext cx="1558537" cy="81568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67408" y="1976359"/>
            <a:ext cx="11017224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do you think of these TV shows and movies?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I think </a:t>
            </a:r>
            <a:r>
              <a:rPr lang="en-US" altLang="zh-CN" b="1" dirty="0">
                <a:solidFill>
                  <a:srgbClr val="0000FF"/>
                </a:solidFill>
              </a:rPr>
              <a:t>comedies</a:t>
            </a:r>
            <a:r>
              <a:rPr lang="en-US" altLang="zh-CN" b="1" dirty="0">
                <a:solidFill>
                  <a:srgbClr val="009900"/>
                </a:solidFill>
              </a:rPr>
              <a:t> </a:t>
            </a:r>
            <a:r>
              <a:rPr lang="en-US" altLang="zh-CN" b="1" dirty="0"/>
              <a:t>are</a:t>
            </a:r>
            <a:r>
              <a:rPr lang="en-US" altLang="zh-CN" b="1" dirty="0">
                <a:solidFill>
                  <a:srgbClr val="0099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relaxing</a:t>
            </a:r>
            <a:r>
              <a:rPr lang="en-US" altLang="zh-CN" b="1" dirty="0"/>
              <a:t>. I love </a:t>
            </a:r>
            <a:r>
              <a:rPr lang="en-US" altLang="zh-CN" b="1" dirty="0">
                <a:solidFill>
                  <a:srgbClr val="0000FF"/>
                </a:solidFill>
              </a:rPr>
              <a:t>scary movies</a:t>
            </a:r>
            <a:r>
              <a:rPr lang="en-US" altLang="zh-CN" b="1" dirty="0"/>
              <a:t>, but I can’t stand </a:t>
            </a:r>
            <a:r>
              <a:rPr lang="en-US" altLang="zh-CN" b="1" dirty="0">
                <a:solidFill>
                  <a:srgbClr val="0000FF"/>
                </a:solidFill>
              </a:rPr>
              <a:t>action movies</a:t>
            </a:r>
            <a:r>
              <a:rPr lang="en-US" altLang="zh-CN" b="1" dirty="0"/>
              <a:t>. </a:t>
            </a:r>
            <a:endParaRPr lang="en-US" altLang="zh-CN" b="1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3323797" y="3885606"/>
            <a:ext cx="6084571" cy="2456057"/>
          </a:xfrm>
          <a:prstGeom prst="rect">
            <a:avLst/>
          </a:prstGeom>
          <a:noFill/>
          <a:ln w="19050">
            <a:solidFill>
              <a:srgbClr val="04B899"/>
            </a:solidFill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I think … is / are…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I love / can’t stand / don’t mind…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I like watching… because…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I never watch…because…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97" y="576777"/>
            <a:ext cx="5208444" cy="13995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60" y="3841485"/>
            <a:ext cx="1558537" cy="81568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915" y="3261360"/>
            <a:ext cx="11770995" cy="608330"/>
          </a:xfrm>
        </p:spPr>
        <p:txBody>
          <a:bodyPr/>
          <a:p>
            <a:pPr marL="0" indent="0"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soap opera              sitcom               game show                 news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pic>
        <p:nvPicPr>
          <p:cNvPr id="6" name="图片 5" descr="微信图片_202310241105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740" y="1554480"/>
            <a:ext cx="2449830" cy="18345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3776345"/>
            <a:ext cx="2536825" cy="1621155"/>
          </a:xfrm>
          <a:prstGeom prst="rect">
            <a:avLst/>
          </a:prstGeom>
        </p:spPr>
      </p:pic>
      <p:pic>
        <p:nvPicPr>
          <p:cNvPr id="8" name="图片 7" descr="微信图片_202310241126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1554480"/>
            <a:ext cx="2934335" cy="1851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60" y="1554480"/>
            <a:ext cx="3035935" cy="1850390"/>
          </a:xfrm>
          <a:prstGeom prst="rect">
            <a:avLst/>
          </a:prstGeom>
        </p:spPr>
      </p:pic>
      <p:pic>
        <p:nvPicPr>
          <p:cNvPr id="14" name="图片 13" descr="8"/>
          <p:cNvPicPr>
            <a:picLocks noChangeAspect="1"/>
          </p:cNvPicPr>
          <p:nvPr/>
        </p:nvPicPr>
        <p:blipFill rotWithShape="1">
          <a:blip r:embed="rId5"/>
          <a:srcRect t="5789" b="18449"/>
          <a:stretch>
            <a:fillRect/>
          </a:stretch>
        </p:blipFill>
        <p:spPr>
          <a:xfrm>
            <a:off x="2999740" y="3714750"/>
            <a:ext cx="2518410" cy="1703070"/>
          </a:xfrm>
          <a:prstGeom prst="round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490" y="3776345"/>
            <a:ext cx="2719070" cy="158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 descr="微信图片_202310241206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5" y="1554480"/>
            <a:ext cx="2746375" cy="183451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103505" y="5397500"/>
            <a:ext cx="11981815" cy="608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 talk show              talent show         sports show               comedy                 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9" name="Text Box 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352040" y="116840"/>
            <a:ext cx="7752715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What kinds of </a:t>
            </a:r>
            <a:r>
              <a:rPr lang="en-US" altLang="zh-CN" b="1" u="sng" dirty="0">
                <a:solidFill>
                  <a:srgbClr val="0000FF"/>
                </a:solidFill>
                <a:latin typeface="Arial" panose="020B0604020202020204" pitchFamily="34" charset="0"/>
              </a:rPr>
              <a:t>TV shows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did we learn?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Try to describe(</a:t>
            </a:r>
            <a:r>
              <a:rPr lang="zh-CN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描述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) them.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625" y="0"/>
            <a:ext cx="231521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Review</a:t>
            </a:r>
            <a:endParaRPr lang="en-US" altLang="zh-CN" sz="54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605" y="3714750"/>
            <a:ext cx="3101340" cy="164846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WordArt 2"/>
          <p:cNvSpPr>
            <a:spLocks noChangeArrowheads="1" noChangeShapeType="1" noTextEdit="1"/>
          </p:cNvSpPr>
          <p:nvPr/>
        </p:nvSpPr>
        <p:spPr bwMode="auto">
          <a:xfrm>
            <a:off x="8760296" y="764704"/>
            <a:ext cx="2720975" cy="12001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5</a:t>
            </a:r>
            <a:endParaRPr lang="zh-CN" altLang="en-US" sz="3600" b="1" kern="10" dirty="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effectLst>
                <a:outerShdw dist="53882" dir="2700000" algn="ctr" rotWithShape="0">
                  <a:srgbClr val="9999FF">
                    <a:alpha val="8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6907</Words>
  <Application>WPS 演示</Application>
  <PresentationFormat>宽屏</PresentationFormat>
  <Paragraphs>314</Paragraphs>
  <Slides>35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lenovo</dc:creator>
  <cp:lastModifiedBy>Administrator</cp:lastModifiedBy>
  <cp:revision>601</cp:revision>
  <dcterms:created xsi:type="dcterms:W3CDTF">2013-03-17T02:35:00Z</dcterms:created>
  <dcterms:modified xsi:type="dcterms:W3CDTF">2024-10-29T00:51:48Z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DD6807D916004155951A360BD0E3466E_12</vt:lpwstr>
  </property>
  <property fmtid="{D5CDD505-2E9C-101B-9397-08002B2CF9AE}" pid="3" name="KSOProductBuildVer">
    <vt:lpwstr>2052-12.1.0.17440</vt:lpwstr>
  </property>
</Properties>
</file>